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8"/>
  </p:notesMasterIdLst>
  <p:sldIdLst>
    <p:sldId id="277" r:id="rId2"/>
    <p:sldId id="278" r:id="rId3"/>
    <p:sldId id="279" r:id="rId4"/>
    <p:sldId id="280" r:id="rId5"/>
    <p:sldId id="281" r:id="rId6"/>
    <p:sldId id="282" r:id="rId7"/>
    <p:sldId id="303" r:id="rId8"/>
    <p:sldId id="283" r:id="rId9"/>
    <p:sldId id="284" r:id="rId10"/>
    <p:sldId id="285" r:id="rId11"/>
    <p:sldId id="286" r:id="rId12"/>
    <p:sldId id="287" r:id="rId13"/>
    <p:sldId id="289" r:id="rId14"/>
    <p:sldId id="290" r:id="rId15"/>
    <p:sldId id="291" r:id="rId16"/>
    <p:sldId id="292" r:id="rId17"/>
    <p:sldId id="293" r:id="rId18"/>
    <p:sldId id="294" r:id="rId19"/>
    <p:sldId id="295" r:id="rId20"/>
    <p:sldId id="296" r:id="rId21"/>
    <p:sldId id="297" r:id="rId22"/>
    <p:sldId id="298" r:id="rId23"/>
    <p:sldId id="299" r:id="rId24"/>
    <p:sldId id="300" r:id="rId25"/>
    <p:sldId id="301" r:id="rId26"/>
    <p:sldId id="302"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107"/>
    <p:restoredTop sz="74615"/>
  </p:normalViewPr>
  <p:slideViewPr>
    <p:cSldViewPr snapToGrid="0" snapToObjects="1">
      <p:cViewPr varScale="1">
        <p:scale>
          <a:sx n="82" d="100"/>
          <a:sy n="82" d="100"/>
        </p:scale>
        <p:origin x="216"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D8D40B-4691-8E4E-8247-1017C333A626}" type="datetimeFigureOut">
              <a:rPr lang="en-GB" smtClean="0"/>
              <a:t>11/10/2024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391EC5-DFBC-9047-B178-40F432D422BD}" type="slidenum">
              <a:rPr lang="en-GB" smtClean="0"/>
              <a:t>‹#›</a:t>
            </a:fld>
            <a:endParaRPr lang="en-GB"/>
          </a:p>
        </p:txBody>
      </p:sp>
    </p:spTree>
    <p:extLst>
      <p:ext uri="{BB962C8B-B14F-4D97-AF65-F5344CB8AC3E}">
        <p14:creationId xmlns:p14="http://schemas.microsoft.com/office/powerpoint/2010/main" val="20663296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youtube.com/watch?v=PJdT3MVYkTY"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B7FE0C-550A-41D2-8467-EB0E71B4E94C}" type="slidenum">
              <a:rPr lang="en-GB" smtClean="0"/>
              <a:t>1</a:t>
            </a:fld>
            <a:endParaRPr lang="en-GB"/>
          </a:p>
        </p:txBody>
      </p:sp>
    </p:spTree>
    <p:extLst>
      <p:ext uri="{BB962C8B-B14F-4D97-AF65-F5344CB8AC3E}">
        <p14:creationId xmlns:p14="http://schemas.microsoft.com/office/powerpoint/2010/main" val="41375811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solidFill>
                  <a:srgbClr val="220000"/>
                </a:solidFill>
                <a:effectLst/>
                <a:latin typeface="Calibri" panose="020F0502020204030204" pitchFamily="34" charset="0"/>
                <a:ea typeface="Calibri" panose="020F0502020204030204" pitchFamily="34" charset="0"/>
                <a:cs typeface="Times New Roman" panose="02020603050405020304" pitchFamily="18" charset="0"/>
              </a:rPr>
              <a:t>In the Southern colonies tobacco was developed as a valuable cash crop and was exploited early on by the London Virginia Company. </a:t>
            </a:r>
            <a:r>
              <a:rPr lang="en-GB" sz="18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From 1619 it led to the development of major settlements at Norfolk, Alexandria, and </a:t>
            </a: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Richmond</a:t>
            </a:r>
            <a:r>
              <a:rPr lang="en-GB" sz="18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and formed the basis of the colony's economy.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Around 175,000 enslaved people from Africa were brought to work in the tobacco plantations. By 1770 there were c. 465,000 slaves in the American colonies as a whole, with many born into slavery.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By 1724, the enslaved population in South Carolina outnumbered the settlers 2:1</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Enslaved people endured the most terrible conditions and exploitation. But slavery became institutionalised and proved very profitable for plantation owners.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31391EC5-DFBC-9047-B178-40F432D422BD}" type="slidenum">
              <a:rPr lang="en-GB" smtClean="0"/>
              <a:t>10</a:t>
            </a:fld>
            <a:endParaRPr lang="en-GB"/>
          </a:p>
        </p:txBody>
      </p:sp>
    </p:spTree>
    <p:extLst>
      <p:ext uri="{BB962C8B-B14F-4D97-AF65-F5344CB8AC3E}">
        <p14:creationId xmlns:p14="http://schemas.microsoft.com/office/powerpoint/2010/main" val="5992462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The scarcity of labour generally in these colonies was made up for not only by enslaving and transporting Africans to the territories, but also by bringing </a:t>
            </a: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indentured servants</a:t>
            </a:r>
            <a:r>
              <a:rPr lang="en-GB" sz="18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from Britain. Some 200,000 British migrants came in the 17</a:t>
            </a:r>
            <a:r>
              <a:rPr lang="en-GB" sz="1800" baseline="300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th</a:t>
            </a:r>
            <a:r>
              <a:rPr lang="en-GB" sz="18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century, many being indentured servants, who would come to the colonies and work for typically 4 to 5 years to pay off the debt of their travel costs. They would come to escape poverty, religious or political persecution, and for economic opportunity. Involuntary prisoners, often held for petty offences, were transported too.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31391EC5-DFBC-9047-B178-40F432D422BD}" type="slidenum">
              <a:rPr lang="en-GB" smtClean="0"/>
              <a:t>11</a:t>
            </a:fld>
            <a:endParaRPr lang="en-GB"/>
          </a:p>
        </p:txBody>
      </p:sp>
    </p:spTree>
    <p:extLst>
      <p:ext uri="{BB962C8B-B14F-4D97-AF65-F5344CB8AC3E}">
        <p14:creationId xmlns:p14="http://schemas.microsoft.com/office/powerpoint/2010/main" val="17369935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effectLst/>
                <a:latin typeface="Calibri" panose="020F0502020204030204" pitchFamily="34" charset="0"/>
                <a:ea typeface="Calibri" panose="020F0502020204030204" pitchFamily="34" charset="0"/>
                <a:cs typeface="Times New Roman" panose="02020603050405020304" pitchFamily="18" charset="0"/>
              </a:rPr>
              <a:t>The Seven Years War</a:t>
            </a:r>
            <a:r>
              <a:rPr lang="en-GB" sz="1800" dirty="0">
                <a:effectLst/>
                <a:latin typeface="Calibri" panose="020F0502020204030204" pitchFamily="34" charset="0"/>
                <a:ea typeface="Calibri" panose="020F0502020204030204" pitchFamily="34" charset="0"/>
                <a:cs typeface="Times New Roman" panose="02020603050405020304" pitchFamily="18" charset="0"/>
              </a:rPr>
              <a:t> (1756-1763) between Britain and France was partly fought in Northern America, over territory and claims of dominance. </a:t>
            </a:r>
            <a:r>
              <a:rPr lang="en-GB" sz="1800" dirty="0">
                <a:solidFill>
                  <a:srgbClr val="220000"/>
                </a:solidFill>
                <a:effectLst/>
                <a:latin typeface="Calibri" panose="020F0502020204030204" pitchFamily="34" charset="0"/>
                <a:ea typeface="Calibri" panose="020F0502020204030204" pitchFamily="34" charset="0"/>
                <a:cs typeface="Times New Roman" panose="02020603050405020304" pitchFamily="18" charset="0"/>
              </a:rPr>
              <a:t>Britain gained control of eastern ‘Canada’ from the French through winning the Battle of Quebec. </a:t>
            </a:r>
            <a:r>
              <a:rPr lang="en-US" sz="1800" dirty="0">
                <a:solidFill>
                  <a:srgbClr val="220000"/>
                </a:solidFill>
                <a:effectLst/>
                <a:latin typeface="Calibri" panose="020F0502020204030204" pitchFamily="34" charset="0"/>
                <a:ea typeface="Calibri" panose="020F0502020204030204" pitchFamily="34" charset="0"/>
                <a:cs typeface="Times New Roman" panose="02020603050405020304" pitchFamily="18" charset="0"/>
              </a:rPr>
              <a:t>The French were eventually defeated and lost their territory in North America.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solidFill>
                  <a:srgbClr val="22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solidFill>
                  <a:srgbClr val="220000"/>
                </a:solidFill>
                <a:effectLst/>
                <a:latin typeface="Calibri" panose="020F0502020204030204" pitchFamily="34" charset="0"/>
                <a:ea typeface="Calibri" panose="020F0502020204030204" pitchFamily="34" charset="0"/>
                <a:cs typeface="Times New Roman" panose="02020603050405020304" pitchFamily="18" charset="0"/>
              </a:rPr>
              <a:t>Native American and First Nation peoples in Canada were drawn into the British-French conflict. </a:t>
            </a:r>
            <a:r>
              <a:rPr lang="en-US" sz="1800" dirty="0">
                <a:solidFill>
                  <a:srgbClr val="220000"/>
                </a:solidFill>
                <a:effectLst/>
                <a:latin typeface="Calibri" panose="020F0502020204030204" pitchFamily="34" charset="0"/>
                <a:ea typeface="Calibri" panose="020F0502020204030204" pitchFamily="34" charset="0"/>
                <a:cs typeface="Times New Roman" panose="02020603050405020304" pitchFamily="18" charset="0"/>
              </a:rPr>
              <a:t>The Six Nations of the Haudenosaunee or Iroquois Confederation allied with the British. Mohawk Chief, </a:t>
            </a:r>
            <a:r>
              <a:rPr lang="en-US" sz="1800" dirty="0" err="1">
                <a:solidFill>
                  <a:srgbClr val="220000"/>
                </a:solidFill>
                <a:effectLst/>
                <a:latin typeface="Calibri" panose="020F0502020204030204" pitchFamily="34" charset="0"/>
                <a:ea typeface="Calibri" panose="020F0502020204030204" pitchFamily="34" charset="0"/>
                <a:cs typeface="Times New Roman" panose="02020603050405020304" pitchFamily="18" charset="0"/>
              </a:rPr>
              <a:t>Thayendanega</a:t>
            </a:r>
            <a:r>
              <a:rPr lang="en-US" sz="1800" dirty="0">
                <a:solidFill>
                  <a:srgbClr val="220000"/>
                </a:solidFill>
                <a:effectLst/>
                <a:latin typeface="Calibri" panose="020F0502020204030204" pitchFamily="34" charset="0"/>
                <a:ea typeface="Calibri" panose="020F0502020204030204" pitchFamily="34" charset="0"/>
                <a:cs typeface="Times New Roman" panose="02020603050405020304" pitchFamily="18" charset="0"/>
              </a:rPr>
              <a:t> (also known as Joseph Brand) led 4 of the Iroquois nations as well as the Cherokees and the Creeks to support the British. But Native Americans were excluded from the 1763 Treaty of Paris at the end of the war.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solidFill>
                  <a:srgbClr val="22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solidFill>
                  <a:srgbClr val="220000"/>
                </a:solidFill>
                <a:effectLst/>
                <a:latin typeface="Calibri" panose="020F0502020204030204" pitchFamily="34" charset="0"/>
                <a:ea typeface="Calibri" panose="020F0502020204030204" pitchFamily="34" charset="0"/>
                <a:cs typeface="Times New Roman" panose="02020603050405020304" pitchFamily="18" charset="0"/>
              </a:rPr>
              <a:t>In the aftermath of the War, Britain imposed taxes on the settlers of the Thirteen Colonies to try to recoup its cost. They also sought to appease Native American peoples by forbidding colonial settlement beyond the Appalachian Mountains.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31391EC5-DFBC-9047-B178-40F432D422BD}" type="slidenum">
              <a:rPr lang="en-GB" smtClean="0"/>
              <a:t>12</a:t>
            </a:fld>
            <a:endParaRPr lang="en-GB"/>
          </a:p>
        </p:txBody>
      </p:sp>
    </p:spTree>
    <p:extLst>
      <p:ext uri="{BB962C8B-B14F-4D97-AF65-F5344CB8AC3E}">
        <p14:creationId xmlns:p14="http://schemas.microsoft.com/office/powerpoint/2010/main" val="30232964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CCEA5BF-E7A5-4638-8EC3-FD5D3B75CC4F}" type="slidenum">
              <a:rPr lang="en-US" smtClean="0"/>
              <a:t>13</a:t>
            </a:fld>
            <a:endParaRPr lang="en-US"/>
          </a:p>
        </p:txBody>
      </p:sp>
    </p:spTree>
    <p:extLst>
      <p:ext uri="{BB962C8B-B14F-4D97-AF65-F5344CB8AC3E}">
        <p14:creationId xmlns:p14="http://schemas.microsoft.com/office/powerpoint/2010/main" val="12136513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220000"/>
                </a:solidFill>
                <a:effectLst/>
                <a:latin typeface="Calibri" panose="020F0502020204030204" pitchFamily="34" charset="0"/>
                <a:ea typeface="Calibri" panose="020F0502020204030204" pitchFamily="34" charset="0"/>
                <a:cs typeface="Times New Roman" panose="02020603050405020304" pitchFamily="18" charset="0"/>
              </a:rPr>
              <a:t>The Royal Proclamation line of 1763 aimed to forbid all colonist settlements in the area west of the Appalachian Mountains, the land there was to be reserved for Native Americans. This Proclamation was regarded as the first legal recognition of Native American rights and claim to land in North America; it related to the First Nations peoples of Canada too.  However, it was largely ignored for within 5 years, 30,000 settlers had disobeyed the territory lines and moved west to settle in indigenous lands. The Creeks felt that this showed “people greedily grasping after lands of *red* people”.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31391EC5-DFBC-9047-B178-40F432D422BD}" type="slidenum">
              <a:rPr lang="en-GB" smtClean="0"/>
              <a:t>14</a:t>
            </a:fld>
            <a:endParaRPr lang="en-GB"/>
          </a:p>
        </p:txBody>
      </p:sp>
    </p:spTree>
    <p:extLst>
      <p:ext uri="{BB962C8B-B14F-4D97-AF65-F5344CB8AC3E}">
        <p14:creationId xmlns:p14="http://schemas.microsoft.com/office/powerpoint/2010/main" val="20797912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solidFill>
                  <a:srgbClr val="220000"/>
                </a:solidFill>
                <a:effectLst/>
                <a:latin typeface="Calibri" panose="020F0502020204030204" pitchFamily="34" charset="0"/>
                <a:ea typeface="Calibri" panose="020F0502020204030204" pitchFamily="34" charset="0"/>
                <a:cs typeface="Times New Roman" panose="02020603050405020304" pitchFamily="18" charset="0"/>
              </a:rPr>
              <a:t>Pontiac’s Rebellion (1763 – 66), led by the Odawa leader Pontiac, was the first multi-tribal resistance to British colonialism in North America. The French had cultivated Native American peoples as allies, providing their leaders with ‘gifts’ in exchange for using the land. The British saw this as bribery and approached Native Americans as conquered peoples.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Odawa Chief Pontiac made an agreement with Major Robert Rogers after the French-Indian war to let British troops pass through the region in return for respectful treatment. He realised that with British rule his people would suffer and would lose more access to hunting grounds and land, so in 1762 he gained support from many tribes across Lake Superior to Lower Mississippi in a campaign against the British. Each tribe would attack the nearest fort and then combine. Fighting was brutal and British forts and settlements were destroyed. He was victorious in many battles but in the end he agreed to a peace treaty in 1766. The war served to increase a racial divide and mistrust.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31391EC5-DFBC-9047-B178-40F432D422BD}" type="slidenum">
              <a:rPr lang="en-GB" smtClean="0"/>
              <a:t>15</a:t>
            </a:fld>
            <a:endParaRPr lang="en-GB"/>
          </a:p>
        </p:txBody>
      </p:sp>
    </p:spTree>
    <p:extLst>
      <p:ext uri="{BB962C8B-B14F-4D97-AF65-F5344CB8AC3E}">
        <p14:creationId xmlns:p14="http://schemas.microsoft.com/office/powerpoint/2010/main" val="21995218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solidFill>
                  <a:srgbClr val="220000"/>
                </a:solidFill>
                <a:effectLst/>
                <a:latin typeface="Calibri" panose="020F0502020204030204" pitchFamily="34" charset="0"/>
                <a:ea typeface="Calibri" panose="020F0502020204030204" pitchFamily="34" charset="0"/>
                <a:cs typeface="Times New Roman" panose="02020603050405020304" pitchFamily="18" charset="0"/>
              </a:rPr>
              <a:t>In the aftermath of the Seven Years War, Britain imposed taxes on the settlers of the Thirteen Colonies to try to recoup its cost. This, together with the Royal Proclamation (above), led to resentment against the Crown.  The slogan ‘no taxation without representation!’ resonated with the British settlers, and contributed to the American Revolution. This Revolution was inspired by Enlightenment ideals, and together with the support of the French and Spanish, the colonists won their independence by 1783 to form the United States. However the Revolution made no provision for the rights of enslaved Africans or Native Americans.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solidFill>
                  <a:srgbClr val="220000"/>
                </a:solidFill>
                <a:effectLst/>
                <a:latin typeface="Calibri" panose="020F0502020204030204" pitchFamily="34" charset="0"/>
                <a:ea typeface="Calibri" panose="020F0502020204030204" pitchFamily="34" charset="0"/>
                <a:cs typeface="Times New Roman" panose="02020603050405020304" pitchFamily="18" charset="0"/>
              </a:rPr>
              <a:t>Many loyalist settlers, who continued to support the British Crown, moved north to Canada in the Revolution’s aftermath.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31391EC5-DFBC-9047-B178-40F432D422BD}" type="slidenum">
              <a:rPr lang="en-GB" smtClean="0"/>
              <a:t>16</a:t>
            </a:fld>
            <a:endParaRPr lang="en-GB"/>
          </a:p>
        </p:txBody>
      </p:sp>
    </p:spTree>
    <p:extLst>
      <p:ext uri="{BB962C8B-B14F-4D97-AF65-F5344CB8AC3E}">
        <p14:creationId xmlns:p14="http://schemas.microsoft.com/office/powerpoint/2010/main" val="42005522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220000"/>
                </a:solidFill>
                <a:effectLst/>
                <a:latin typeface="Calibri" panose="020F0502020204030204" pitchFamily="34" charset="0"/>
                <a:ea typeface="Calibri" panose="020F0502020204030204" pitchFamily="34" charset="0"/>
                <a:cs typeface="Times New Roman" panose="02020603050405020304" pitchFamily="18" charset="0"/>
              </a:rPr>
              <a:t>The outbreak of the Revolution brought further challenges for Native American populations. Most tried to remain neutral. The Iroquois Confederacy, a long-standing alliance of six nations, split so that former allies/friends ended fighting against each other. Native American women also played a significant role in the revolution, although mainly undocumented and uncelebrated, with accounts of women being frontier scouts and messengers.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a:p>
            <a:r>
              <a:rPr lang="en-US" sz="1800" b="0" dirty="0">
                <a:solidFill>
                  <a:srgbClr val="220000"/>
                </a:solidFill>
                <a:effectLst/>
                <a:latin typeface="Calibri" panose="020F0502020204030204" pitchFamily="34" charset="0"/>
                <a:ea typeface="Calibri" panose="020F0502020204030204" pitchFamily="34" charset="0"/>
                <a:cs typeface="Times New Roman" panose="02020603050405020304" pitchFamily="18" charset="0"/>
              </a:rPr>
              <a:t>The United States become independent, but no independence for Native Americans!</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After independence, all territory </a:t>
            </a:r>
            <a:r>
              <a:rPr lang="en-GB" sz="1800" dirty="0">
                <a:effectLst/>
                <a:latin typeface="Calibri" panose="020F0502020204030204" pitchFamily="34" charset="0"/>
                <a:ea typeface="Calibri" panose="020F0502020204030204" pitchFamily="34" charset="0"/>
                <a:cs typeface="Times New Roman" panose="02020603050405020304" pitchFamily="18" charset="0"/>
              </a:rPr>
              <a:t>east of the Mississippi and south of Canada, recognised as Native American under the Royal Proclamation, was ceded to the United States without any input from the Native American peoples who lived there, many of whom had sided with the British. The United States, now free from the limitations on settlement that the British had established, could expand to the west without engaging in treaties with the indigenous population. Over the next 100 years the Native American population of the continent was decimated with the majority of survivors being forced to live on reservations. Huge numbers of migrants came from Britain and were part of this forcible and exploitative westward expansion of the country.  </a:t>
            </a:r>
          </a:p>
          <a:p>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https://www.youtube.com/watch?v=PJdT3MVYkTY</a:t>
            </a:r>
            <a:r>
              <a:rPr lang="en-GB" sz="1800" dirty="0">
                <a:solidFill>
                  <a:srgbClr val="22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31391EC5-DFBC-9047-B178-40F432D422BD}" type="slidenum">
              <a:rPr lang="en-GB" smtClean="0"/>
              <a:t>17</a:t>
            </a:fld>
            <a:endParaRPr lang="en-GB"/>
          </a:p>
        </p:txBody>
      </p:sp>
    </p:spTree>
    <p:extLst>
      <p:ext uri="{BB962C8B-B14F-4D97-AF65-F5344CB8AC3E}">
        <p14:creationId xmlns:p14="http://schemas.microsoft.com/office/powerpoint/2010/main" val="16954061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Over this period, slave traders had brought around 175,000 African slaves to work on the plantations around Chesapeake Bay and in the southern colonies. This was mostly for tobacco; cotton plantations became highly significant only after United States independence. Enslaved people endured the most terrible conditions and exploitation, but slavery was institutionalised in the country. The slave population continued to expand throughout the 18</a:t>
            </a:r>
            <a:r>
              <a:rPr lang="en-GB" sz="1800" baseline="30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a:t>
            </a:r>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century. As early as 1724, the enslaved population was higher than the white settler on by a ratio of 2:1 in South Carolina. The tobacco plantations’ high profits were based on this availability of slave labour.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During the American Revolution around 8 to 10,000 enslaved peoples were drawn into the American forces forming about a quarter of the total fighting men in the Revolutionary war. Many were bought up and freed to make up army quotas. Note the Rhode Island Regiment, made up of 95 slaves and 35 free Black people, as well as some Native Americans, who won the Battle of Rhode Island against the British in 1778.  Many enslaved people escaped during the disruption that the war caused and fled to Canada. After the war, some former slaves were transported to Nova Scotia, from where many went on to a kind of freedom in Sierra Leone in west Africa. With independence, the slavery established by the British continued as an institution in the new United States. The Constitution acknowledged slaves as 3/5s of a person, and allowed for slave owners to repossess their property.  Slavery actually expanded to become a central part of the new southern states cotton economy that developed, especially in the early 19</a:t>
            </a:r>
            <a:r>
              <a:rPr lang="en-GB" sz="1800" baseline="30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a:t>
            </a:r>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century, and by 1860 there was an estimated slave population of 4 million.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31391EC5-DFBC-9047-B178-40F432D422BD}" type="slidenum">
              <a:rPr lang="en-GB" smtClean="0"/>
              <a:t>18</a:t>
            </a:fld>
            <a:endParaRPr lang="en-GB"/>
          </a:p>
        </p:txBody>
      </p:sp>
    </p:spTree>
    <p:extLst>
      <p:ext uri="{BB962C8B-B14F-4D97-AF65-F5344CB8AC3E}">
        <p14:creationId xmlns:p14="http://schemas.microsoft.com/office/powerpoint/2010/main" val="6175902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‘Trail of Tears’ was the forced mass displacement carried out by the United States government following the declaration of independence from the British empire. At the beginning of the 1830s, nearly 125,000 Indigenous peoples lived on millions of acres of land in Southern America, which was regarded as the settlers as an ‘Indian problem’ as George Washington famously said. </a:t>
            </a:r>
            <a:r>
              <a:rPr lang="en-GB" sz="1200" dirty="0">
                <a:solidFill>
                  <a:schemeClr val="tx2"/>
                </a:solidFill>
              </a:rPr>
              <a:t>In 1838-39 the Cherokee were ordered to relocate from Kentucky/Georgia to the Great Plains (now Oklahoma).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2"/>
                </a:solidFill>
              </a:rPr>
              <a:t>Estimates suggest that around 60,000 people were forcibly displaced and as many as 4000 may have died on the ‘Trail of Tears’.</a:t>
            </a:r>
          </a:p>
          <a:p>
            <a:endParaRPr lang="en-GB" dirty="0"/>
          </a:p>
        </p:txBody>
      </p:sp>
      <p:sp>
        <p:nvSpPr>
          <p:cNvPr id="4" name="Slide Number Placeholder 3"/>
          <p:cNvSpPr>
            <a:spLocks noGrp="1"/>
          </p:cNvSpPr>
          <p:nvPr>
            <p:ph type="sldNum" sz="quarter" idx="5"/>
          </p:nvPr>
        </p:nvSpPr>
        <p:spPr/>
        <p:txBody>
          <a:bodyPr/>
          <a:lstStyle/>
          <a:p>
            <a:fld id="{31391EC5-DFBC-9047-B178-40F432D422BD}" type="slidenum">
              <a:rPr lang="en-GB" smtClean="0"/>
              <a:t>19</a:t>
            </a:fld>
            <a:endParaRPr lang="en-GB"/>
          </a:p>
        </p:txBody>
      </p:sp>
    </p:spTree>
    <p:extLst>
      <p:ext uri="{BB962C8B-B14F-4D97-AF65-F5344CB8AC3E}">
        <p14:creationId xmlns:p14="http://schemas.microsoft.com/office/powerpoint/2010/main" val="2370088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1391EC5-DFBC-9047-B178-40F432D422BD}" type="slidenum">
              <a:rPr lang="en-GB" smtClean="0"/>
              <a:t>2</a:t>
            </a:fld>
            <a:endParaRPr lang="en-GB"/>
          </a:p>
        </p:txBody>
      </p:sp>
    </p:spTree>
    <p:extLst>
      <p:ext uri="{BB962C8B-B14F-4D97-AF65-F5344CB8AC3E}">
        <p14:creationId xmlns:p14="http://schemas.microsoft.com/office/powerpoint/2010/main" val="22935162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Following the mass displacement of Indigenous people known as the ‘trail of tears’, there was the </a:t>
            </a:r>
            <a:r>
              <a:rPr lang="en-US" sz="1200" dirty="0"/>
              <a:t>continued forcible and violent taking of land and denigration of the culture of Indigenous peoples.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Fort Laramie Treaty of 1851: US </a:t>
            </a:r>
            <a:r>
              <a:rPr lang="en-US" sz="1200" dirty="0" err="1"/>
              <a:t>recognised</a:t>
            </a:r>
            <a:r>
              <a:rPr lang="en-US" sz="1200" dirty="0"/>
              <a:t> Native American lands, Cheyenne, Sioux, Arapaho, Crow, Assiniboine, Mandan, Hidatsa and Arikara Nations agreed peace and granted safe passage for settlers through their territories.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Plains Indian Wars (1850-90): prolonged and bloody conflict between the US army and the Native Americans of the Great Plains – the Sioux fought heroically but were ultimately defeated in1890</a:t>
            </a:r>
          </a:p>
          <a:p>
            <a:endParaRPr lang="en-GB" dirty="0"/>
          </a:p>
        </p:txBody>
      </p:sp>
      <p:sp>
        <p:nvSpPr>
          <p:cNvPr id="4" name="Slide Number Placeholder 3"/>
          <p:cNvSpPr>
            <a:spLocks noGrp="1"/>
          </p:cNvSpPr>
          <p:nvPr>
            <p:ph type="sldNum" sz="quarter" idx="5"/>
          </p:nvPr>
        </p:nvSpPr>
        <p:spPr/>
        <p:txBody>
          <a:bodyPr/>
          <a:lstStyle/>
          <a:p>
            <a:fld id="{31391EC5-DFBC-9047-B178-40F432D422BD}" type="slidenum">
              <a:rPr lang="en-GB" smtClean="0"/>
              <a:t>20</a:t>
            </a:fld>
            <a:endParaRPr lang="en-GB"/>
          </a:p>
        </p:txBody>
      </p:sp>
    </p:spTree>
    <p:extLst>
      <p:ext uri="{BB962C8B-B14F-4D97-AF65-F5344CB8AC3E}">
        <p14:creationId xmlns:p14="http://schemas.microsoft.com/office/powerpoint/2010/main" val="15705943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100 years after American independence the Native American population of the continent was decimated with the majority of survivors being forced to live on reservations. </a:t>
            </a:r>
          </a:p>
          <a:p>
            <a:r>
              <a:rPr lang="en-US" sz="1200" dirty="0"/>
              <a:t>Huge numbers of migrants came from Britain and were part of this forcible and exploitative westward expansion of the country</a:t>
            </a:r>
            <a:endParaRPr lang="en-GB" dirty="0"/>
          </a:p>
          <a:p>
            <a:endParaRPr lang="en-GB" dirty="0"/>
          </a:p>
        </p:txBody>
      </p:sp>
      <p:sp>
        <p:nvSpPr>
          <p:cNvPr id="4" name="Slide Number Placeholder 3"/>
          <p:cNvSpPr>
            <a:spLocks noGrp="1"/>
          </p:cNvSpPr>
          <p:nvPr>
            <p:ph type="sldNum" sz="quarter" idx="5"/>
          </p:nvPr>
        </p:nvSpPr>
        <p:spPr/>
        <p:txBody>
          <a:bodyPr/>
          <a:lstStyle/>
          <a:p>
            <a:fld id="{31391EC5-DFBC-9047-B178-40F432D422BD}" type="slidenum">
              <a:rPr lang="en-GB" smtClean="0"/>
              <a:t>21</a:t>
            </a:fld>
            <a:endParaRPr lang="en-GB"/>
          </a:p>
        </p:txBody>
      </p:sp>
    </p:spTree>
    <p:extLst>
      <p:ext uri="{BB962C8B-B14F-4D97-AF65-F5344CB8AC3E}">
        <p14:creationId xmlns:p14="http://schemas.microsoft.com/office/powerpoint/2010/main" val="10840237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There were many rebellions and resistance by enslaved peoples before abolition. Some key rebellions: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Calibri" panose="020F0502020204030204" pitchFamily="34" charset="0"/>
              <a:buChar char="-"/>
            </a:pPr>
            <a:r>
              <a:rPr lang="en-GB"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Gabriel Prosser, Richmond, 1800 – first major uprising, wanted to create an independent Black state, recruited many slaves, estimates range into the thousands, and had it not been for storms and flooding which destroyed the roads and bridges, he could have succeeded. The plans were exposed and he and several others were hanged.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Calibri" panose="020F0502020204030204" pitchFamily="34" charset="0"/>
              <a:buChar char="-"/>
            </a:pPr>
            <a:r>
              <a:rPr lang="en-GB"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Denmark Vasey, Charleston, 1822 – spent time between America and Caribbean as slave, bought freedom in 1800 but was unhappy with his status and determined to free others. Planned a largescale revolt of slaves numbering in the thousands. The plot was discovered through an informant and many were hanged, exiled or convicted, including 4 white supporters.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Calibri" panose="020F0502020204030204" pitchFamily="34" charset="0"/>
              <a:buChar char="-"/>
            </a:pPr>
            <a:r>
              <a:rPr lang="en-GB"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Nat Turner, Virginia, 1831 – led a rebellion of enslaved people, but the fear this instilled in white people led to the massacre of hundreds of enslaved people, further restrictive measures towards the enslaved, and heightened anti-abolitionist sentiments.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Calibri" panose="020F0502020204030204" pitchFamily="34" charset="0"/>
              <a:buChar char="-"/>
            </a:pPr>
            <a:r>
              <a:rPr lang="en-GB"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Harriet Tubman – an escaped slave herself she helped others escape as a ‘conductor’ on the Underground Railroad in the 1840s, as well as playing many roles in the civil war.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Calibri" panose="020F0502020204030204" pitchFamily="34" charset="0"/>
              <a:buChar char="-"/>
            </a:pPr>
            <a:r>
              <a:rPr lang="en-GB"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Ida B Wells – prominent activist in the 1880s – refused to give up her seat in a whites only 1</a:t>
            </a:r>
            <a:r>
              <a:rPr lang="en-GB" sz="1200" baseline="30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st</a:t>
            </a:r>
            <a:r>
              <a:rPr lang="en-GB"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class carriage, when forcibly removed she took legal action against the train company and won, though the High Court later overturned the ruling. She also travelled far and abroad and shed light on the </a:t>
            </a:r>
            <a:r>
              <a:rPr lang="en-GB" sz="12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lynchings</a:t>
            </a:r>
            <a:r>
              <a:rPr lang="en-GB"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which were prominent during those times.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Calibri" panose="020F0502020204030204" pitchFamily="34" charset="0"/>
              <a:buChar char="-"/>
            </a:pPr>
            <a:r>
              <a:rPr lang="en-GB"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Isaiah Montgomery – chose a separatist approach, recruited former slaves and created a Black only town – Mound Bayou in Mississippi which still exists today and is almost 100% Black.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solidFill>
                  <a:srgbClr val="FF33CC"/>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American civil war 1861—1865 after which slavery was ended in the United States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buFont typeface="Courier New" panose="02070309020205020404" pitchFamily="49" charset="0"/>
              <a:buChar char="o"/>
            </a:pP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Reconstruction, after the civil war – was an experiment in multi-racial democracy with 16 African-Americans elected to Congress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buFont typeface="Courier New" panose="02070309020205020404" pitchFamily="49" charset="0"/>
              <a:buChar char="o"/>
            </a:pP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Failure however to provide former slaves with the promised ‘40 acres and a mule’ resulted in millions of African-Americans being locked into bonded </a:t>
            </a:r>
            <a:r>
              <a:rPr lang="en-US" sz="12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labour</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buFont typeface="Courier New" panose="02070309020205020404" pitchFamily="49" charset="0"/>
              <a:buChar char="o"/>
            </a:pP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White backlash and Jim Crow laws: policies of racial segregation and discrimination in the southern states kept in force until 1965, when the Civil Rights Movement brought them to an end.</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31391EC5-DFBC-9047-B178-40F432D422BD}" type="slidenum">
              <a:rPr lang="en-GB" smtClean="0"/>
              <a:t>22</a:t>
            </a:fld>
            <a:endParaRPr lang="en-GB"/>
          </a:p>
        </p:txBody>
      </p:sp>
    </p:spTree>
    <p:extLst>
      <p:ext uri="{BB962C8B-B14F-4D97-AF65-F5344CB8AC3E}">
        <p14:creationId xmlns:p14="http://schemas.microsoft.com/office/powerpoint/2010/main" val="32357330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u="none" dirty="0">
                <a:effectLst/>
                <a:latin typeface="Calibri" panose="020F0502020204030204" pitchFamily="34" charset="0"/>
                <a:ea typeface="Calibri" panose="020F0502020204030204" pitchFamily="34" charset="0"/>
                <a:cs typeface="Times New Roman" panose="02020603050405020304" pitchFamily="18" charset="0"/>
              </a:rPr>
              <a:t>White settlement in northern America caused an opening up of the continent to British and European ideas, including white racial superiority and the concept of ‘manifest destiny:’ a belief that they were the natural and rightful inheritors of the continent. The continuous flood of migrants throughout the 19</a:t>
            </a:r>
            <a:r>
              <a:rPr lang="en-GB" sz="1800" u="none"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GB" sz="1800" u="none" dirty="0">
                <a:effectLst/>
                <a:latin typeface="Calibri" panose="020F0502020204030204" pitchFamily="34" charset="0"/>
                <a:ea typeface="Calibri" panose="020F0502020204030204" pitchFamily="34" charset="0"/>
                <a:cs typeface="Times New Roman" panose="02020603050405020304" pitchFamily="18" charset="0"/>
              </a:rPr>
              <a:t> century contributed to the forcible takeover of land belonging to Native Americans. The settlers brought with them the insights and technological developments of Britain’s Agricultural and later Industrial revolutions. The imposition of a capitalist system by the white settlers in Northern America resulted in massive over-exploitation of natural resources. Two consequences were ‘the dust bowls;’ the result of unsustainable farming methods imported from Europe, and the excessive hunting of the bison, which was driven almost to extinction. It is important to note the contrast between the sustainable livelihoods of Native American civilisations and the violent destruction of ecosystems perpetrated by the white settlers. The prospect of migration to the United States was a beacon of hope for so many British, bringing with it the promise of freedom and economic possibility, but not for Native Americans or the enslaved. As a result of America’s white settlers growing to form the vast majority of the population, European customs, laws and politics came to predominate. </a:t>
            </a:r>
          </a:p>
          <a:p>
            <a:endParaRPr lang="en-GB" dirty="0"/>
          </a:p>
        </p:txBody>
      </p:sp>
      <p:sp>
        <p:nvSpPr>
          <p:cNvPr id="4" name="Slide Number Placeholder 3"/>
          <p:cNvSpPr>
            <a:spLocks noGrp="1"/>
          </p:cNvSpPr>
          <p:nvPr>
            <p:ph type="sldNum" sz="quarter" idx="5"/>
          </p:nvPr>
        </p:nvSpPr>
        <p:spPr/>
        <p:txBody>
          <a:bodyPr/>
          <a:lstStyle/>
          <a:p>
            <a:fld id="{31391EC5-DFBC-9047-B178-40F432D422BD}" type="slidenum">
              <a:rPr lang="en-GB" smtClean="0"/>
              <a:t>23</a:t>
            </a:fld>
            <a:endParaRPr lang="en-GB"/>
          </a:p>
        </p:txBody>
      </p:sp>
    </p:spTree>
    <p:extLst>
      <p:ext uri="{BB962C8B-B14F-4D97-AF65-F5344CB8AC3E}">
        <p14:creationId xmlns:p14="http://schemas.microsoft.com/office/powerpoint/2010/main" val="13843697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solidFill>
                  <a:srgbClr val="FF33CC"/>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European colonisation of the Americas led to the ‘Columbian Exchange’: an unprecedented biological exchange between the Old and the New Worlds. Some examples:-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buFont typeface="Courier New" panose="02070309020205020404" pitchFamily="49" charset="0"/>
              <a:buChar char="o"/>
            </a:pPr>
            <a:r>
              <a:rPr lang="en-GB"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Rice from Europe – to South Carolina by 1690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buFont typeface="Courier New" panose="02070309020205020404" pitchFamily="49" charset="0"/>
              <a:buChar char="o"/>
            </a:pPr>
            <a:r>
              <a:rPr lang="en-GB"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Horses from Europe – the Plains Native Americans used these. Also cattle, sheep and pigs were brought over to North America and transformed farming.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buFont typeface="Courier New" panose="02070309020205020404" pitchFamily="49" charset="0"/>
              <a:buChar char="o"/>
            </a:pPr>
            <a:r>
              <a:rPr lang="en-GB"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Potatoes brought to Europe from South America and became a staple crop</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buFont typeface="Courier New" panose="02070309020205020404" pitchFamily="49" charset="0"/>
              <a:buChar char="o"/>
            </a:pPr>
            <a:r>
              <a:rPr lang="en-GB"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Tobacco from North America – slave worked plantations produced this for export to Europe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buFont typeface="Courier New" panose="02070309020205020404" pitchFamily="49" charset="0"/>
              <a:buChar char="o"/>
            </a:pPr>
            <a:r>
              <a:rPr lang="en-GB"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Sugar-cane was brought to the Caribbean via south-east Asia by the British – and slave worked plantations were established to exploit this crop</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buFont typeface="Courier New" panose="02070309020205020404" pitchFamily="49" charset="0"/>
              <a:buChar char="o"/>
            </a:pPr>
            <a:r>
              <a:rPr lang="en-GB"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British brought diseases to the continent that the Native American population had no immunity to – such as smallpox, influenza and measles. This had a devastating effect on population numbers.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31391EC5-DFBC-9047-B178-40F432D422BD}" type="slidenum">
              <a:rPr lang="en-GB" smtClean="0"/>
              <a:t>24</a:t>
            </a:fld>
            <a:endParaRPr lang="en-GB"/>
          </a:p>
        </p:txBody>
      </p:sp>
    </p:spTree>
    <p:extLst>
      <p:ext uri="{BB962C8B-B14F-4D97-AF65-F5344CB8AC3E}">
        <p14:creationId xmlns:p14="http://schemas.microsoft.com/office/powerpoint/2010/main" val="37661999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itchFamily="2"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Pattern of ill-treatment and taking of land from Native Americans established</a:t>
            </a:r>
          </a:p>
          <a:p>
            <a:pPr marL="342900" lvl="0" indent="-342900">
              <a:buFont typeface="Symbol" pitchFamily="2"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Embedded slavery as integral to the economy and the society</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The after-effects of America’s turbulent and destructive colonial past are still very much visible and noticeable in today’s society:</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Native Americans have limited access to land, having ‘reservations’ set aside for them. It is an on-going struggle to have their cultures recognised and appreciated. </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Institutionalised racism against previous enslaved peoples and all who form an ethnic minority. </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The Civil Rights movement of the 1960s and Black Panther movement that historically contributed to the Black Lives Matter today. </a:t>
            </a:r>
          </a:p>
          <a:p>
            <a:r>
              <a:rPr lang="en-GB" sz="1800">
                <a:effectLst/>
                <a:latin typeface="Calibri" panose="020F0502020204030204" pitchFamily="34" charset="0"/>
                <a:ea typeface="Calibri" panose="020F0502020204030204" pitchFamily="34" charset="0"/>
                <a:cs typeface="Times New Roman" panose="02020603050405020304" pitchFamily="18" charset="0"/>
              </a:rPr>
              <a:t>George Floyd murder last Summer (2020) encapsulates the racial tensions and violence still prevailing in America today. </a:t>
            </a:r>
          </a:p>
          <a:p>
            <a:endParaRPr lang="en-GB"/>
          </a:p>
        </p:txBody>
      </p:sp>
      <p:sp>
        <p:nvSpPr>
          <p:cNvPr id="4" name="Slide Number Placeholder 3"/>
          <p:cNvSpPr>
            <a:spLocks noGrp="1"/>
          </p:cNvSpPr>
          <p:nvPr>
            <p:ph type="sldNum" sz="quarter" idx="5"/>
          </p:nvPr>
        </p:nvSpPr>
        <p:spPr/>
        <p:txBody>
          <a:bodyPr/>
          <a:lstStyle/>
          <a:p>
            <a:fld id="{31391EC5-DFBC-9047-B178-40F432D422BD}" type="slidenum">
              <a:rPr lang="en-GB" smtClean="0"/>
              <a:t>25</a:t>
            </a:fld>
            <a:endParaRPr lang="en-GB"/>
          </a:p>
        </p:txBody>
      </p:sp>
    </p:spTree>
    <p:extLst>
      <p:ext uri="{BB962C8B-B14F-4D97-AF65-F5344CB8AC3E}">
        <p14:creationId xmlns:p14="http://schemas.microsoft.com/office/powerpoint/2010/main" val="2463349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North America is a huge continent with the United States alone being around 40 times the size of the UK. In the 17</a:t>
            </a:r>
            <a:r>
              <a:rPr lang="en-GB" sz="18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GB" sz="1800" dirty="0">
                <a:effectLst/>
                <a:latin typeface="Calibri" panose="020F0502020204030204" pitchFamily="34" charset="0"/>
                <a:ea typeface="Calibri" panose="020F0502020204030204" pitchFamily="34" charset="0"/>
                <a:cs typeface="Times New Roman" panose="02020603050405020304" pitchFamily="18" charset="0"/>
              </a:rPr>
              <a:t> and 18</a:t>
            </a:r>
            <a:r>
              <a:rPr lang="en-GB" sz="18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GB" sz="1800" dirty="0">
                <a:effectLst/>
                <a:latin typeface="Calibri" panose="020F0502020204030204" pitchFamily="34" charset="0"/>
                <a:ea typeface="Calibri" panose="020F0502020204030204" pitchFamily="34" charset="0"/>
                <a:cs typeface="Times New Roman" panose="02020603050405020304" pitchFamily="18" charset="0"/>
              </a:rPr>
              <a:t> centuries Britain colonised most of the eastern seaboard of North America. Here the region’s climate and topography varied greatly from north to south. New England colonies to the north were hilly, thickly forested with poor soil and very cold winters. The Middle colonies had a number of great estuaries with good farmland and milder temperatures. The Southern colonies had a wide coastal plain, with a warm, wet climate.  The Appalachians Mountains to the west formed a barrier to the interior of the continent.  </a:t>
            </a:r>
          </a:p>
          <a:p>
            <a:endParaRPr lang="en-GB" dirty="0"/>
          </a:p>
        </p:txBody>
      </p:sp>
      <p:sp>
        <p:nvSpPr>
          <p:cNvPr id="4" name="Slide Number Placeholder 3"/>
          <p:cNvSpPr>
            <a:spLocks noGrp="1"/>
          </p:cNvSpPr>
          <p:nvPr>
            <p:ph type="sldNum" sz="quarter" idx="5"/>
          </p:nvPr>
        </p:nvSpPr>
        <p:spPr/>
        <p:txBody>
          <a:bodyPr/>
          <a:lstStyle/>
          <a:p>
            <a:fld id="{31391EC5-DFBC-9047-B178-40F432D422BD}" type="slidenum">
              <a:rPr lang="en-GB" smtClean="0"/>
              <a:t>3</a:t>
            </a:fld>
            <a:endParaRPr lang="en-GB"/>
          </a:p>
        </p:txBody>
      </p:sp>
    </p:spTree>
    <p:extLst>
      <p:ext uri="{BB962C8B-B14F-4D97-AF65-F5344CB8AC3E}">
        <p14:creationId xmlns:p14="http://schemas.microsoft.com/office/powerpoint/2010/main" val="1529094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There has been human habitation in North America for thousands of years. Much was nomadic or semi-nomadic in nature. </a:t>
            </a:r>
            <a:r>
              <a:rPr lang="en-US" sz="1800" dirty="0">
                <a:effectLst/>
                <a:latin typeface="Calibri" panose="020F0502020204030204" pitchFamily="34" charset="0"/>
                <a:ea typeface="Calibri" panose="020F0502020204030204" pitchFamily="34" charset="0"/>
                <a:cs typeface="Times New Roman" panose="02020603050405020304" pitchFamily="18" charset="0"/>
              </a:rPr>
              <a:t>The continent was settled by a range of indigenous Native American peoples prior to European colonization, with very differing cultures, languages, names, and adaptations to contrasting environments. The total population is roughly estimated as about 50 million before 1492 with the arrival of Columbus and European contact.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u="none" dirty="0">
                <a:effectLst/>
                <a:latin typeface="Calibri" panose="020F0502020204030204" pitchFamily="34" charset="0"/>
                <a:ea typeface="Calibri" panose="020F0502020204030204" pitchFamily="34" charset="0"/>
                <a:cs typeface="Times New Roman" panose="02020603050405020304" pitchFamily="18" charset="0"/>
              </a:rPr>
              <a:t>In the less hospitable north-east, a loose confederation of tribes named the </a:t>
            </a:r>
            <a:r>
              <a:rPr lang="en-GB" sz="1800" u="none" dirty="0">
                <a:solidFill>
                  <a:srgbClr val="220000"/>
                </a:solidFill>
                <a:effectLst/>
                <a:latin typeface="Calibri" panose="020F0502020204030204" pitchFamily="34" charset="0"/>
                <a:ea typeface="Calibri" panose="020F0502020204030204" pitchFamily="34" charset="0"/>
                <a:cs typeface="Times New Roman" panose="02020603050405020304" pitchFamily="18" charset="0"/>
              </a:rPr>
              <a:t>Wampanoag thrived through fishing and growing what they referred to as the ‘3 sisters:’ corn, beans and squash. This is a region where early British settlement occurred. Elsewhere, the Iroquois of the Great Lakes region had developed a powerful confederacy, a remarkable long-term political arrangement involving cooperation and reciprocity among 6 different nations. The Wampanoag and the Iroquois Confederacy are examples of peaceful coexistence and advanced political cooperation between different Native American peoples prior to British arrival. </a:t>
            </a:r>
            <a:endParaRPr lang="en-GB" sz="1800" u="none"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31391EC5-DFBC-9047-B178-40F432D422BD}" type="slidenum">
              <a:rPr lang="en-GB" smtClean="0"/>
              <a:t>4</a:t>
            </a:fld>
            <a:endParaRPr lang="en-GB"/>
          </a:p>
        </p:txBody>
      </p:sp>
    </p:spTree>
    <p:extLst>
      <p:ext uri="{BB962C8B-B14F-4D97-AF65-F5344CB8AC3E}">
        <p14:creationId xmlns:p14="http://schemas.microsoft.com/office/powerpoint/2010/main" val="502581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Mississippian Mound Builder cultures (800 to 1500 AD) are an example of complex civilisations in North America predating the arrival of the British. These peoples spread widely across central and south-eastern North America and developed specialised crafts as well as long distance trade links. Their livelihood consisted of farming maize and beans, and they established large towns featuring great ceremonial mounds encircled by ditches and ramparts. Evidence of these cultures demonstrates that there were established urban areas, agriculture and trade in this region prior to European arrival. The Mississippian mound builders had religious beliefs and practices embedded in a deep connection with the natural world, holding ceremonies to mark the passing of seasons, celestial events, and the harvesting of crops, officiated from the tops of their mounds by priests.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peoples’ religion was animism, a belief that all things in nature are animated by a spirit and are all inter-connected. There was reciprocity with the natural world expressed through ritual, honour, and a minimising of waste.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31391EC5-DFBC-9047-B178-40F432D422BD}" type="slidenum">
              <a:rPr lang="en-GB" smtClean="0"/>
              <a:t>5</a:t>
            </a:fld>
            <a:endParaRPr lang="en-GB"/>
          </a:p>
        </p:txBody>
      </p:sp>
    </p:spTree>
    <p:extLst>
      <p:ext uri="{BB962C8B-B14F-4D97-AF65-F5344CB8AC3E}">
        <p14:creationId xmlns:p14="http://schemas.microsoft.com/office/powerpoint/2010/main" val="3337500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none" dirty="0">
                <a:solidFill>
                  <a:srgbClr val="220000"/>
                </a:solidFill>
                <a:effectLst/>
                <a:latin typeface="Calibri" panose="020F0502020204030204" pitchFamily="34" charset="0"/>
                <a:ea typeface="Calibri" panose="020F0502020204030204" pitchFamily="34" charset="0"/>
                <a:cs typeface="Times New Roman" panose="02020603050405020304" pitchFamily="18" charset="0"/>
              </a:rPr>
              <a:t>English explorers had unsuccessfully sought the North-West Passage around the north of the continent. Newfoundland and Nova Scotia, both of which eventually became part of Canada, were explored and settled. </a:t>
            </a:r>
            <a:endParaRPr lang="en-GB" sz="1800" u="none"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1000"/>
              </a:spcAft>
            </a:pPr>
            <a:r>
              <a:rPr lang="en-GB" sz="1800" u="none" dirty="0">
                <a:solidFill>
                  <a:srgbClr val="220000"/>
                </a:solidFill>
                <a:effectLst/>
                <a:latin typeface="Calibri" panose="020F0502020204030204" pitchFamily="34" charset="0"/>
                <a:ea typeface="Calibri" panose="020F0502020204030204" pitchFamily="34" charset="0"/>
                <a:cs typeface="Times New Roman" panose="02020603050405020304" pitchFamily="18" charset="0"/>
              </a:rPr>
              <a:t>Through the 17</a:t>
            </a:r>
            <a:r>
              <a:rPr lang="en-GB" sz="1800" u="none" baseline="30000" dirty="0">
                <a:solidFill>
                  <a:srgbClr val="220000"/>
                </a:solidFill>
                <a:effectLst/>
                <a:latin typeface="Calibri" panose="020F0502020204030204" pitchFamily="34" charset="0"/>
                <a:ea typeface="Calibri" panose="020F0502020204030204" pitchFamily="34" charset="0"/>
                <a:cs typeface="Times New Roman" panose="02020603050405020304" pitchFamily="18" charset="0"/>
              </a:rPr>
              <a:t>th</a:t>
            </a:r>
            <a:r>
              <a:rPr lang="en-GB" sz="1800" u="none" dirty="0">
                <a:solidFill>
                  <a:srgbClr val="220000"/>
                </a:solidFill>
                <a:effectLst/>
                <a:latin typeface="Calibri" panose="020F0502020204030204" pitchFamily="34" charset="0"/>
                <a:ea typeface="Calibri" panose="020F0502020204030204" pitchFamily="34" charset="0"/>
                <a:cs typeface="Times New Roman" panose="02020603050405020304" pitchFamily="18" charset="0"/>
              </a:rPr>
              <a:t> century, England began to develop colonies on the eastern seaboard of North America, starting in Jamestown in 1607 and later with the Mayflower bringing settlers to what became New England in 1620. The Wampanoag people helped the Mayflower settlers survive the first winters. Pocahontas of the Powhatan people is thought to have helped the early settlers in Jamestown, bringing food to the colony as a little girl. Her story, one of adopting Christianity and providing a model as to how to bridge cultures, is worth exploring further from a Native American perspective. Early interactions between Native Americans and the initial British settlers were often relatively amicable, as the British were reliant on the indigenous peoples for survival in an unfamiliar climate. </a:t>
            </a:r>
            <a:endParaRPr lang="en-GB" sz="1800" u="none"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31391EC5-DFBC-9047-B178-40F432D422BD}" type="slidenum">
              <a:rPr lang="en-GB" smtClean="0"/>
              <a:t>6</a:t>
            </a:fld>
            <a:endParaRPr lang="en-GB"/>
          </a:p>
        </p:txBody>
      </p:sp>
    </p:spTree>
    <p:extLst>
      <p:ext uri="{BB962C8B-B14F-4D97-AF65-F5344CB8AC3E}">
        <p14:creationId xmlns:p14="http://schemas.microsoft.com/office/powerpoint/2010/main" val="31769356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rgbClr val="000000"/>
                </a:solidFill>
                <a:effectLst/>
                <a:latin typeface="Times New Roman" panose="02020603050405020304" pitchFamily="18" charset="0"/>
              </a:rPr>
              <a:t>"Since 1970, Native Americans have gathered at noon on Cole's Hill in Plymouth to commemorate a National Day of Mourning on the US Thanksgiving holiday. Many Native Americans do not celebrate the arrival of the Pilgrims and other European settlers. To them, Thanksgiving Day is a reminder of the genocide of millions of their people, the theft of their lands, and the relentless assault on their culture. Participants in a National Day of Mourning </a:t>
            </a:r>
            <a:r>
              <a:rPr lang="en-GB" sz="1200" b="0" i="0" dirty="0" err="1">
                <a:solidFill>
                  <a:srgbClr val="000000"/>
                </a:solidFill>
                <a:effectLst/>
                <a:latin typeface="Times New Roman" panose="02020603050405020304" pitchFamily="18" charset="0"/>
              </a:rPr>
              <a:t>honor</a:t>
            </a:r>
            <a:r>
              <a:rPr lang="en-GB" sz="1200" b="0" i="0" dirty="0">
                <a:solidFill>
                  <a:srgbClr val="000000"/>
                </a:solidFill>
                <a:effectLst/>
                <a:latin typeface="Times New Roman" panose="02020603050405020304" pitchFamily="18" charset="0"/>
              </a:rPr>
              <a:t> Native ancestors and the struggles of Native peoples to survive today. It is a day of remembrance and spiritual connection as well as a protest of the racism and oppression which Native Americans continue to experience."</a:t>
            </a:r>
            <a:endParaRPr lang="en-GB" sz="1200" dirty="0"/>
          </a:p>
          <a:p>
            <a:endParaRPr lang="en-GB" dirty="0"/>
          </a:p>
        </p:txBody>
      </p:sp>
      <p:sp>
        <p:nvSpPr>
          <p:cNvPr id="4" name="Slide Number Placeholder 3"/>
          <p:cNvSpPr>
            <a:spLocks noGrp="1"/>
          </p:cNvSpPr>
          <p:nvPr>
            <p:ph type="sldNum" sz="quarter" idx="5"/>
          </p:nvPr>
        </p:nvSpPr>
        <p:spPr/>
        <p:txBody>
          <a:bodyPr/>
          <a:lstStyle/>
          <a:p>
            <a:fld id="{31391EC5-DFBC-9047-B178-40F432D422BD}" type="slidenum">
              <a:rPr lang="en-GB" smtClean="0"/>
              <a:t>7</a:t>
            </a:fld>
            <a:endParaRPr lang="en-GB"/>
          </a:p>
        </p:txBody>
      </p:sp>
    </p:spTree>
    <p:extLst>
      <p:ext uri="{BB962C8B-B14F-4D97-AF65-F5344CB8AC3E}">
        <p14:creationId xmlns:p14="http://schemas.microsoft.com/office/powerpoint/2010/main" val="28030125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solidFill>
                  <a:srgbClr val="220000"/>
                </a:solidFill>
                <a:effectLst/>
                <a:latin typeface="Calibri" panose="020F0502020204030204" pitchFamily="34" charset="0"/>
                <a:ea typeface="Calibri" panose="020F0502020204030204" pitchFamily="34" charset="0"/>
                <a:cs typeface="Times New Roman" panose="02020603050405020304" pitchFamily="18" charset="0"/>
              </a:rPr>
              <a:t>13 colonies were established over the years between 1607 (Virginia) and 1733 (Georgia). In the </a:t>
            </a:r>
            <a:r>
              <a:rPr lang="en-GB" sz="1800" dirty="0">
                <a:effectLst/>
                <a:latin typeface="Calibri" panose="020F0502020204030204" pitchFamily="34" charset="0"/>
                <a:ea typeface="Calibri" panose="020F0502020204030204" pitchFamily="34" charset="0"/>
                <a:cs typeface="Times New Roman" panose="02020603050405020304" pitchFamily="18" charset="0"/>
              </a:rPr>
              <a:t>New England colonies Puritans sought to create a new society and religious freedom away from England. Here they could practise the teachings of John Calvin, which were opposed by the Church of England. Over the years </a:t>
            </a:r>
            <a:r>
              <a:rPr lang="en-GB" sz="1800" dirty="0">
                <a:solidFill>
                  <a:srgbClr val="220000"/>
                </a:solidFill>
                <a:effectLst/>
                <a:latin typeface="Calibri" panose="020F0502020204030204" pitchFamily="34" charset="0"/>
                <a:ea typeface="Calibri" panose="020F0502020204030204" pitchFamily="34" charset="0"/>
                <a:cs typeface="Times New Roman" panose="02020603050405020304" pitchFamily="18" charset="0"/>
              </a:rPr>
              <a:t>fishing became a mainstay of the  economy of the New England colonies. Further north, in what was to eventually become Canada, fur trading, in association with First Nations peoples and in competition with the French, became established in the Hudson Bay region.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800" dirty="0">
                <a:solidFill>
                  <a:srgbClr val="220000"/>
                </a:solidFill>
                <a:effectLst/>
                <a:latin typeface="Calibri" panose="020F0502020204030204" pitchFamily="34" charset="0"/>
                <a:ea typeface="Calibri" panose="020F0502020204030204" pitchFamily="34" charset="0"/>
                <a:cs typeface="Times New Roman" panose="02020603050405020304" pitchFamily="18" charset="0"/>
              </a:rPr>
              <a:t>People migrated from England due to religious conflict and the forcible loss of land in rural areas due to the enclosure movement. As numbers of migrants and settlements began to grow, tensions rose with Native Americans over access to land. These led to violence with the First Anglo-Powhatan War near Jamestown in 1620, </a:t>
            </a:r>
            <a:r>
              <a:rPr lang="en-GB" sz="1800" dirty="0">
                <a:effectLst/>
                <a:latin typeface="Calibri" panose="020F0502020204030204" pitchFamily="34" charset="0"/>
                <a:ea typeface="Calibri" panose="020F0502020204030204" pitchFamily="34" charset="0"/>
                <a:cs typeface="Times New Roman" panose="02020603050405020304" pitchFamily="18" charset="0"/>
              </a:rPr>
              <a:t>the massacre of the Pequot people in 1637 in New England, </a:t>
            </a:r>
            <a:r>
              <a:rPr lang="en-GB" sz="1800" dirty="0">
                <a:solidFill>
                  <a:srgbClr val="220000"/>
                </a:solidFill>
                <a:effectLst/>
                <a:latin typeface="Calibri" panose="020F0502020204030204" pitchFamily="34" charset="0"/>
                <a:ea typeface="Calibri" panose="020F0502020204030204" pitchFamily="34" charset="0"/>
                <a:cs typeface="Times New Roman" panose="02020603050405020304" pitchFamily="18" charset="0"/>
              </a:rPr>
              <a:t>and King Philip’s War (led by Metacomet, also known as Philip, of the Wampanoag) 1675 to 1678 against the colonists of New England for taking their land, culture and way of life. Few Wampanoag people survived the war, and of those remaining, many were sold into slavery.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solidFill>
                  <a:srgbClr val="22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The Middle Colonies were Pennsylvania, New York, New Jersey and Delaware. They had more fertile land than the colonies of New England. People of a variety of religions and different European nationalities settled seeking religious and political freedom as well as economic opportunity. </a:t>
            </a:r>
            <a:r>
              <a:rPr lang="en-GB" sz="1800" dirty="0">
                <a:solidFill>
                  <a:srgbClr val="220000"/>
                </a:solidFill>
                <a:effectLst/>
                <a:latin typeface="Calibri" panose="020F0502020204030204" pitchFamily="34" charset="0"/>
                <a:ea typeface="Calibri" panose="020F0502020204030204" pitchFamily="34" charset="0"/>
                <a:cs typeface="Times New Roman" panose="02020603050405020304" pitchFamily="18" charset="0"/>
              </a:rPr>
              <a:t>England acquired the Dutch colony of New Amsterdam (later New York) in 1664, exchanged for sugar plantations in Guyana.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31391EC5-DFBC-9047-B178-40F432D422BD}" type="slidenum">
              <a:rPr lang="en-GB" smtClean="0"/>
              <a:t>8</a:t>
            </a:fld>
            <a:endParaRPr lang="en-GB"/>
          </a:p>
        </p:txBody>
      </p:sp>
    </p:spTree>
    <p:extLst>
      <p:ext uri="{BB962C8B-B14F-4D97-AF65-F5344CB8AC3E}">
        <p14:creationId xmlns:p14="http://schemas.microsoft.com/office/powerpoint/2010/main" val="42520970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220000"/>
                </a:solidFill>
                <a:effectLst/>
                <a:latin typeface="Calibri" panose="020F0502020204030204" pitchFamily="34" charset="0"/>
                <a:ea typeface="Calibri" panose="020F0502020204030204" pitchFamily="34" charset="0"/>
                <a:cs typeface="Times New Roman" panose="02020603050405020304" pitchFamily="18" charset="0"/>
              </a:rPr>
              <a:t>Through the 18</a:t>
            </a:r>
            <a:r>
              <a:rPr lang="en-GB" sz="1800" baseline="30000" dirty="0">
                <a:solidFill>
                  <a:srgbClr val="220000"/>
                </a:solidFill>
                <a:effectLst/>
                <a:latin typeface="Calibri" panose="020F0502020204030204" pitchFamily="34" charset="0"/>
                <a:ea typeface="Calibri" panose="020F0502020204030204" pitchFamily="34" charset="0"/>
                <a:cs typeface="Times New Roman" panose="02020603050405020304" pitchFamily="18" charset="0"/>
              </a:rPr>
              <a:t>th</a:t>
            </a:r>
            <a:r>
              <a:rPr lang="en-GB" sz="1800" dirty="0">
                <a:solidFill>
                  <a:srgbClr val="220000"/>
                </a:solidFill>
                <a:effectLst/>
                <a:latin typeface="Calibri" panose="020F0502020204030204" pitchFamily="34" charset="0"/>
                <a:ea typeface="Calibri" panose="020F0502020204030204" pitchFamily="34" charset="0"/>
                <a:cs typeface="Times New Roman" panose="02020603050405020304" pitchFamily="18" charset="0"/>
              </a:rPr>
              <a:t> century there was expansion of British migration and settlement with the population reaching 1.2 million by 1750. Native American numbers east of the Appalachians fell from an estimated 120,000 at the start of colonization to just 20,000 in 1750 due to displacement, massacres and diseases brought from Europe. </a:t>
            </a:r>
            <a:r>
              <a:rPr lang="en-GB" sz="1800" dirty="0">
                <a:effectLst/>
                <a:latin typeface="Calibri" panose="020F0502020204030204" pitchFamily="34" charset="0"/>
                <a:ea typeface="Calibri" panose="020F0502020204030204" pitchFamily="34" charset="0"/>
                <a:cs typeface="Times New Roman" panose="02020603050405020304" pitchFamily="18" charset="0"/>
              </a:rPr>
              <a:t>The Iroquois Confederacy however, a league of Native American peoples based in upper New York, defended their territory from settler encroachment until 1779. </a:t>
            </a:r>
          </a:p>
          <a:p>
            <a:endParaRPr lang="en-GB" dirty="0"/>
          </a:p>
        </p:txBody>
      </p:sp>
      <p:sp>
        <p:nvSpPr>
          <p:cNvPr id="4" name="Slide Number Placeholder 3"/>
          <p:cNvSpPr>
            <a:spLocks noGrp="1"/>
          </p:cNvSpPr>
          <p:nvPr>
            <p:ph type="sldNum" sz="quarter" idx="5"/>
          </p:nvPr>
        </p:nvSpPr>
        <p:spPr/>
        <p:txBody>
          <a:bodyPr/>
          <a:lstStyle/>
          <a:p>
            <a:fld id="{31391EC5-DFBC-9047-B178-40F432D422BD}" type="slidenum">
              <a:rPr lang="en-GB" smtClean="0"/>
              <a:t>9</a:t>
            </a:fld>
            <a:endParaRPr lang="en-GB"/>
          </a:p>
        </p:txBody>
      </p:sp>
    </p:spTree>
    <p:extLst>
      <p:ext uri="{BB962C8B-B14F-4D97-AF65-F5344CB8AC3E}">
        <p14:creationId xmlns:p14="http://schemas.microsoft.com/office/powerpoint/2010/main" val="14971098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GB"/>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10/11/24</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10/11/24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10/11/24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10/11/24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GB"/>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10/11/24</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GB"/>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10/11/24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GB"/>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10/11/24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10/11/24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10/11/24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GB"/>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10/11/24</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GB"/>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10/11/24</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GB"/>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10/11/24</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567CC-6613-A64E-A1E8-4227312A0140}"/>
              </a:ext>
            </a:extLst>
          </p:cNvPr>
          <p:cNvSpPr>
            <a:spLocks noGrp="1"/>
          </p:cNvSpPr>
          <p:nvPr>
            <p:ph type="ctrTitle"/>
          </p:nvPr>
        </p:nvSpPr>
        <p:spPr>
          <a:xfrm>
            <a:off x="1915126" y="2167595"/>
            <a:ext cx="8361229" cy="2167825"/>
          </a:xfrm>
        </p:spPr>
        <p:txBody>
          <a:bodyPr/>
          <a:lstStyle/>
          <a:p>
            <a:r>
              <a:rPr lang="en-US" sz="9600" b="1" dirty="0"/>
              <a:t>North </a:t>
            </a:r>
            <a:r>
              <a:rPr lang="en-US" sz="9600" b="1" dirty="0" err="1"/>
              <a:t>america</a:t>
            </a:r>
            <a:endParaRPr lang="en-US" sz="9600" dirty="0"/>
          </a:p>
        </p:txBody>
      </p:sp>
      <p:sp>
        <p:nvSpPr>
          <p:cNvPr id="3" name="Subtitle 2">
            <a:extLst>
              <a:ext uri="{FF2B5EF4-FFF2-40B4-BE49-F238E27FC236}">
                <a16:creationId xmlns:a16="http://schemas.microsoft.com/office/drawing/2014/main" id="{26EB4179-C416-F84F-B1CD-62E5A55D7DF9}"/>
              </a:ext>
            </a:extLst>
          </p:cNvPr>
          <p:cNvSpPr>
            <a:spLocks noGrp="1"/>
          </p:cNvSpPr>
          <p:nvPr>
            <p:ph type="subTitle" idx="1"/>
          </p:nvPr>
        </p:nvSpPr>
        <p:spPr>
          <a:xfrm>
            <a:off x="2679905" y="4335420"/>
            <a:ext cx="6831673" cy="1086237"/>
          </a:xfrm>
        </p:spPr>
        <p:txBody>
          <a:bodyPr>
            <a:normAutofit fontScale="92500"/>
          </a:bodyPr>
          <a:lstStyle/>
          <a:p>
            <a:r>
              <a:rPr lang="en-US" sz="3600" dirty="0"/>
              <a:t>Experiences of British </a:t>
            </a:r>
            <a:r>
              <a:rPr lang="en-US" sz="3600" dirty="0" err="1"/>
              <a:t>Colonisation</a:t>
            </a:r>
            <a:endParaRPr lang="en-US" sz="3600" dirty="0"/>
          </a:p>
        </p:txBody>
      </p:sp>
      <p:pic>
        <p:nvPicPr>
          <p:cNvPr id="4" name="Picture 3">
            <a:extLst>
              <a:ext uri="{FF2B5EF4-FFF2-40B4-BE49-F238E27FC236}">
                <a16:creationId xmlns:a16="http://schemas.microsoft.com/office/drawing/2014/main" id="{FC2B94B5-53C7-CD40-B7FC-D01A4CD68E17}"/>
              </a:ext>
            </a:extLst>
          </p:cNvPr>
          <p:cNvPicPr>
            <a:picLocks noChangeAspect="1"/>
          </p:cNvPicPr>
          <p:nvPr/>
        </p:nvPicPr>
        <p:blipFill rotWithShape="1">
          <a:blip r:embed="rId3"/>
          <a:srcRect l="3840" r="2291" b="3756"/>
          <a:stretch/>
        </p:blipFill>
        <p:spPr>
          <a:xfrm>
            <a:off x="10078387" y="0"/>
            <a:ext cx="2113613" cy="1143276"/>
          </a:xfrm>
          <a:prstGeom prst="rect">
            <a:avLst/>
          </a:prstGeom>
        </p:spPr>
      </p:pic>
    </p:spTree>
    <p:extLst>
      <p:ext uri="{BB962C8B-B14F-4D97-AF65-F5344CB8AC3E}">
        <p14:creationId xmlns:p14="http://schemas.microsoft.com/office/powerpoint/2010/main" val="38375089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DDB39-8BB9-6343-B576-87D4DBC4C3CC}"/>
              </a:ext>
            </a:extLst>
          </p:cNvPr>
          <p:cNvSpPr>
            <a:spLocks noGrp="1"/>
          </p:cNvSpPr>
          <p:nvPr>
            <p:ph type="title"/>
          </p:nvPr>
        </p:nvSpPr>
        <p:spPr/>
        <p:txBody>
          <a:bodyPr/>
          <a:lstStyle/>
          <a:p>
            <a:r>
              <a:rPr lang="en-GB" dirty="0"/>
              <a:t>Slavery established</a:t>
            </a:r>
          </a:p>
        </p:txBody>
      </p:sp>
      <p:sp>
        <p:nvSpPr>
          <p:cNvPr id="3" name="Content Placeholder 2">
            <a:extLst>
              <a:ext uri="{FF2B5EF4-FFF2-40B4-BE49-F238E27FC236}">
                <a16:creationId xmlns:a16="http://schemas.microsoft.com/office/drawing/2014/main" id="{ABFEC782-2125-AD43-924A-4570029C00E3}"/>
              </a:ext>
            </a:extLst>
          </p:cNvPr>
          <p:cNvSpPr>
            <a:spLocks noGrp="1"/>
          </p:cNvSpPr>
          <p:nvPr>
            <p:ph idx="1"/>
          </p:nvPr>
        </p:nvSpPr>
        <p:spPr>
          <a:xfrm>
            <a:off x="1371601" y="1686560"/>
            <a:ext cx="5483558" cy="4180840"/>
          </a:xfrm>
        </p:spPr>
        <p:txBody>
          <a:bodyPr/>
          <a:lstStyle/>
          <a:p>
            <a:r>
              <a:rPr lang="en-GB" dirty="0"/>
              <a:t>From 1619 tobacco began to form the basis of the Southern States colony's economy.</a:t>
            </a:r>
          </a:p>
          <a:p>
            <a:r>
              <a:rPr lang="en-GB" dirty="0"/>
              <a:t>By 1770 there were c. 465,000 slaves in the American colonies, with many born into slavery.</a:t>
            </a:r>
          </a:p>
          <a:p>
            <a:pPr marL="384048" lvl="1">
              <a:spcBef>
                <a:spcPts val="1000"/>
              </a:spcBef>
              <a:buFont typeface="Franklin Gothic Book" panose="020B0503020102020204" pitchFamily="34" charset="0"/>
              <a:buChar char="■"/>
            </a:pPr>
            <a:r>
              <a:rPr lang="en-US" i="0" dirty="0"/>
              <a:t>By 1724 the enslaved population in South Carolina outnumbered the settlers 2:1.</a:t>
            </a:r>
          </a:p>
          <a:p>
            <a:pPr marL="384048" lvl="1">
              <a:spcBef>
                <a:spcPts val="1000"/>
              </a:spcBef>
              <a:buFont typeface="Franklin Gothic Book" panose="020B0503020102020204" pitchFamily="34" charset="0"/>
              <a:buChar char="■"/>
            </a:pPr>
            <a:r>
              <a:rPr lang="en-GB" i="0" dirty="0"/>
              <a:t>Enslaved people endured terrible conditions and exploitation. </a:t>
            </a:r>
            <a:endParaRPr lang="en-US" i="0" dirty="0"/>
          </a:p>
          <a:p>
            <a:endParaRPr lang="en-GB" dirty="0"/>
          </a:p>
        </p:txBody>
      </p:sp>
      <p:pic>
        <p:nvPicPr>
          <p:cNvPr id="4" name="Picture 2">
            <a:extLst>
              <a:ext uri="{FF2B5EF4-FFF2-40B4-BE49-F238E27FC236}">
                <a16:creationId xmlns:a16="http://schemas.microsoft.com/office/drawing/2014/main" id="{F935A266-954F-7E48-9590-1D9563AF4E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5159" y="1853121"/>
            <a:ext cx="4981858" cy="3151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3E7443C8-EC4B-4F41-81C3-B31E4C493585}"/>
              </a:ext>
            </a:extLst>
          </p:cNvPr>
          <p:cNvSpPr txBox="1"/>
          <p:nvPr/>
        </p:nvSpPr>
        <p:spPr>
          <a:xfrm>
            <a:off x="6855159" y="5153635"/>
            <a:ext cx="6105703" cy="369332"/>
          </a:xfrm>
          <a:prstGeom prst="rect">
            <a:avLst/>
          </a:prstGeom>
          <a:noFill/>
        </p:spPr>
        <p:txBody>
          <a:bodyPr wrap="square" rtlCol="0">
            <a:spAutoFit/>
          </a:bodyPr>
          <a:lstStyle/>
          <a:p>
            <a:r>
              <a:rPr lang="en-US" dirty="0"/>
              <a:t>Slaves processing tobacco in 17th-century Virginia</a:t>
            </a:r>
          </a:p>
        </p:txBody>
      </p:sp>
      <p:sp>
        <p:nvSpPr>
          <p:cNvPr id="6" name="Rectangle 5">
            <a:extLst>
              <a:ext uri="{FF2B5EF4-FFF2-40B4-BE49-F238E27FC236}">
                <a16:creationId xmlns:a16="http://schemas.microsoft.com/office/drawing/2014/main" id="{4FD816B4-9257-1442-A2DF-5513EFA80BE9}"/>
              </a:ext>
            </a:extLst>
          </p:cNvPr>
          <p:cNvSpPr/>
          <p:nvPr/>
        </p:nvSpPr>
        <p:spPr>
          <a:xfrm>
            <a:off x="1371600" y="4954043"/>
            <a:ext cx="5232709" cy="1692771"/>
          </a:xfrm>
          <a:prstGeom prst="rect">
            <a:avLst/>
          </a:prstGeom>
          <a:solidFill>
            <a:srgbClr val="00B050">
              <a:alpha val="4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8461EF5C-6184-5247-BD57-BB33E53F2348}"/>
              </a:ext>
            </a:extLst>
          </p:cNvPr>
          <p:cNvSpPr txBox="1"/>
          <p:nvPr/>
        </p:nvSpPr>
        <p:spPr>
          <a:xfrm>
            <a:off x="1462142" y="5021014"/>
            <a:ext cx="5045658" cy="1569660"/>
          </a:xfrm>
          <a:prstGeom prst="rect">
            <a:avLst/>
          </a:prstGeom>
          <a:noFill/>
        </p:spPr>
        <p:txBody>
          <a:bodyPr wrap="square">
            <a:spAutoFit/>
          </a:bodyPr>
          <a:lstStyle/>
          <a:p>
            <a:r>
              <a:rPr lang="en-GB" sz="2400" b="1" i="0" dirty="0">
                <a:solidFill>
                  <a:srgbClr val="333333"/>
                </a:solidFill>
                <a:effectLst/>
              </a:rPr>
              <a:t>‘Life on the fields meant working sunup to sundown six days a week and having food sometimes not suitable for an animal to eat.’</a:t>
            </a:r>
            <a:endParaRPr lang="en-GB" sz="2400" b="1" dirty="0"/>
          </a:p>
        </p:txBody>
      </p:sp>
    </p:spTree>
    <p:extLst>
      <p:ext uri="{BB962C8B-B14F-4D97-AF65-F5344CB8AC3E}">
        <p14:creationId xmlns:p14="http://schemas.microsoft.com/office/powerpoint/2010/main" val="9195167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609F4-910E-8149-8427-DD658BA980FE}"/>
              </a:ext>
            </a:extLst>
          </p:cNvPr>
          <p:cNvSpPr>
            <a:spLocks noGrp="1"/>
          </p:cNvSpPr>
          <p:nvPr>
            <p:ph type="title"/>
          </p:nvPr>
        </p:nvSpPr>
        <p:spPr/>
        <p:txBody>
          <a:bodyPr/>
          <a:lstStyle/>
          <a:p>
            <a:r>
              <a:rPr lang="en-GB" dirty="0"/>
              <a:t>Indentured labour from Britain </a:t>
            </a:r>
          </a:p>
        </p:txBody>
      </p:sp>
      <p:sp>
        <p:nvSpPr>
          <p:cNvPr id="3" name="Content Placeholder 2">
            <a:extLst>
              <a:ext uri="{FF2B5EF4-FFF2-40B4-BE49-F238E27FC236}">
                <a16:creationId xmlns:a16="http://schemas.microsoft.com/office/drawing/2014/main" id="{2FDDC44D-63E7-7C49-A998-F336EDEBC36B}"/>
              </a:ext>
            </a:extLst>
          </p:cNvPr>
          <p:cNvSpPr>
            <a:spLocks noGrp="1"/>
          </p:cNvSpPr>
          <p:nvPr>
            <p:ph idx="1"/>
          </p:nvPr>
        </p:nvSpPr>
        <p:spPr>
          <a:xfrm>
            <a:off x="1371600" y="1808480"/>
            <a:ext cx="9601200" cy="4058920"/>
          </a:xfrm>
        </p:spPr>
        <p:txBody>
          <a:bodyPr/>
          <a:lstStyle/>
          <a:p>
            <a:r>
              <a:rPr lang="en-GB" sz="2000" dirty="0"/>
              <a:t>Some 200,000 British migrants came to the North American colonies in the 17</a:t>
            </a:r>
            <a:r>
              <a:rPr lang="en-GB" sz="2000" baseline="30000" dirty="0"/>
              <a:t>th</a:t>
            </a:r>
            <a:r>
              <a:rPr lang="en-GB" sz="2000" dirty="0"/>
              <a:t> century, many as indentured servants. </a:t>
            </a:r>
          </a:p>
          <a:p>
            <a:r>
              <a:rPr lang="en-GB" sz="2000" dirty="0"/>
              <a:t>They typically came and worked for 4-5 years to pay off the debt of their travel costs. Convicts were transported too.</a:t>
            </a:r>
          </a:p>
          <a:p>
            <a:endParaRPr lang="en-GB" dirty="0"/>
          </a:p>
        </p:txBody>
      </p:sp>
      <p:pic>
        <p:nvPicPr>
          <p:cNvPr id="4" name="Picture 2">
            <a:extLst>
              <a:ext uri="{FF2B5EF4-FFF2-40B4-BE49-F238E27FC236}">
                <a16:creationId xmlns:a16="http://schemas.microsoft.com/office/drawing/2014/main" id="{FAE3B8B8-248D-F248-AE80-7B86140865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1122" y="3294380"/>
            <a:ext cx="4625251" cy="3033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D4F6B72A-31A5-F14D-9BD7-6EB34D5DE2CC}"/>
              </a:ext>
            </a:extLst>
          </p:cNvPr>
          <p:cNvSpPr txBox="1"/>
          <p:nvPr/>
        </p:nvSpPr>
        <p:spPr>
          <a:xfrm>
            <a:off x="1621122" y="6343749"/>
            <a:ext cx="4881278" cy="369332"/>
          </a:xfrm>
          <a:prstGeom prst="rect">
            <a:avLst/>
          </a:prstGeom>
          <a:noFill/>
        </p:spPr>
        <p:txBody>
          <a:bodyPr wrap="square" rtlCol="0">
            <a:spAutoFit/>
          </a:bodyPr>
          <a:lstStyle/>
          <a:p>
            <a:r>
              <a:rPr lang="en-US" dirty="0"/>
              <a:t>English prisoners transported to North America</a:t>
            </a:r>
          </a:p>
        </p:txBody>
      </p:sp>
      <p:pic>
        <p:nvPicPr>
          <p:cNvPr id="6" name="Picture 4">
            <a:extLst>
              <a:ext uri="{FF2B5EF4-FFF2-40B4-BE49-F238E27FC236}">
                <a16:creationId xmlns:a16="http://schemas.microsoft.com/office/drawing/2014/main" id="{EBE98785-1AF3-1B40-AC40-FAE1ABB6D1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6036" y="3294380"/>
            <a:ext cx="3654834" cy="3033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441444FE-FB74-6949-A387-D82C7F56A050}"/>
              </a:ext>
            </a:extLst>
          </p:cNvPr>
          <p:cNvSpPr txBox="1"/>
          <p:nvPr/>
        </p:nvSpPr>
        <p:spPr>
          <a:xfrm>
            <a:off x="7534132" y="6389915"/>
            <a:ext cx="3806738" cy="369332"/>
          </a:xfrm>
          <a:prstGeom prst="rect">
            <a:avLst/>
          </a:prstGeom>
          <a:noFill/>
        </p:spPr>
        <p:txBody>
          <a:bodyPr wrap="square" rtlCol="0">
            <a:spAutoFit/>
          </a:bodyPr>
          <a:lstStyle/>
          <a:p>
            <a:r>
              <a:rPr lang="en-US" dirty="0"/>
              <a:t>Indentured Servants from Britain</a:t>
            </a:r>
          </a:p>
        </p:txBody>
      </p:sp>
    </p:spTree>
    <p:extLst>
      <p:ext uri="{BB962C8B-B14F-4D97-AF65-F5344CB8AC3E}">
        <p14:creationId xmlns:p14="http://schemas.microsoft.com/office/powerpoint/2010/main" val="24952320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778F1-CB36-684E-8AA8-722A448AA5E3}"/>
              </a:ext>
            </a:extLst>
          </p:cNvPr>
          <p:cNvSpPr>
            <a:spLocks noGrp="1"/>
          </p:cNvSpPr>
          <p:nvPr>
            <p:ph type="title"/>
          </p:nvPr>
        </p:nvSpPr>
        <p:spPr/>
        <p:txBody>
          <a:bodyPr/>
          <a:lstStyle/>
          <a:p>
            <a:r>
              <a:rPr lang="en-GB" dirty="0"/>
              <a:t>Seven Years War 1756-1763</a:t>
            </a:r>
          </a:p>
        </p:txBody>
      </p:sp>
      <p:sp>
        <p:nvSpPr>
          <p:cNvPr id="3" name="Content Placeholder 2">
            <a:extLst>
              <a:ext uri="{FF2B5EF4-FFF2-40B4-BE49-F238E27FC236}">
                <a16:creationId xmlns:a16="http://schemas.microsoft.com/office/drawing/2014/main" id="{8090166A-E545-0148-ABB6-C8866FA652C7}"/>
              </a:ext>
            </a:extLst>
          </p:cNvPr>
          <p:cNvSpPr>
            <a:spLocks noGrp="1"/>
          </p:cNvSpPr>
          <p:nvPr>
            <p:ph idx="1"/>
          </p:nvPr>
        </p:nvSpPr>
        <p:spPr>
          <a:xfrm>
            <a:off x="1371600" y="1747520"/>
            <a:ext cx="9601200" cy="4119880"/>
          </a:xfrm>
        </p:spPr>
        <p:txBody>
          <a:bodyPr/>
          <a:lstStyle/>
          <a:p>
            <a:r>
              <a:rPr lang="en-US" sz="2000" dirty="0"/>
              <a:t>A European war between France and Britain was partly fought in North America where it was known as the French and Indian war. Native American communities played an important role on both sides of the conflict. The French were eventually defeated and lost their territory in North America. </a:t>
            </a:r>
          </a:p>
          <a:p>
            <a:r>
              <a:rPr lang="en-US" sz="2000" dirty="0"/>
              <a:t>Despite bitter complaints over colonists settling in their territory, the Six Nations of </a:t>
            </a:r>
            <a:r>
              <a:rPr lang="en-US" sz="2000" dirty="0">
                <a:sym typeface="Wingdings" pitchFamily="2" charset="2"/>
              </a:rPr>
              <a:t>the </a:t>
            </a:r>
            <a:r>
              <a:rPr lang="en-US" sz="2000" dirty="0"/>
              <a:t>Iroquois Confederation finally allied with the British. </a:t>
            </a:r>
          </a:p>
          <a:p>
            <a:r>
              <a:rPr lang="en-US" sz="2000" dirty="0"/>
              <a:t>But Indigenous Americans were excluded from the 1763 Treaty of Paris at the end of the war.</a:t>
            </a:r>
          </a:p>
          <a:p>
            <a:endParaRPr lang="en-GB" dirty="0"/>
          </a:p>
        </p:txBody>
      </p:sp>
      <p:pic>
        <p:nvPicPr>
          <p:cNvPr id="4" name="Picture 3">
            <a:extLst>
              <a:ext uri="{FF2B5EF4-FFF2-40B4-BE49-F238E27FC236}">
                <a16:creationId xmlns:a16="http://schemas.microsoft.com/office/drawing/2014/main" id="{597FD224-5B87-DF4F-821C-D47D24AAFD21}"/>
              </a:ext>
            </a:extLst>
          </p:cNvPr>
          <p:cNvPicPr>
            <a:picLocks noChangeAspect="1"/>
          </p:cNvPicPr>
          <p:nvPr/>
        </p:nvPicPr>
        <p:blipFill>
          <a:blip r:embed="rId3"/>
          <a:stretch>
            <a:fillRect/>
          </a:stretch>
        </p:blipFill>
        <p:spPr>
          <a:xfrm>
            <a:off x="4627528" y="4365409"/>
            <a:ext cx="3871664" cy="2304930"/>
          </a:xfrm>
          <a:prstGeom prst="rect">
            <a:avLst/>
          </a:prstGeom>
        </p:spPr>
      </p:pic>
      <p:sp>
        <p:nvSpPr>
          <p:cNvPr id="5" name="TextBox 4">
            <a:extLst>
              <a:ext uri="{FF2B5EF4-FFF2-40B4-BE49-F238E27FC236}">
                <a16:creationId xmlns:a16="http://schemas.microsoft.com/office/drawing/2014/main" id="{6FD7285A-EBB5-1648-A778-285CAC3498BE}"/>
              </a:ext>
            </a:extLst>
          </p:cNvPr>
          <p:cNvSpPr txBox="1"/>
          <p:nvPr/>
        </p:nvSpPr>
        <p:spPr>
          <a:xfrm>
            <a:off x="1559647" y="5747009"/>
            <a:ext cx="2879834" cy="923330"/>
          </a:xfrm>
          <a:prstGeom prst="rect">
            <a:avLst/>
          </a:prstGeom>
          <a:noFill/>
        </p:spPr>
        <p:txBody>
          <a:bodyPr wrap="square" rtlCol="0">
            <a:spAutoFit/>
          </a:bodyPr>
          <a:lstStyle/>
          <a:p>
            <a:pPr algn="r"/>
            <a:r>
              <a:rPr lang="en-GB" dirty="0"/>
              <a:t>French soldiers and allied Native American warriors besiege British fort Oswego.</a:t>
            </a:r>
          </a:p>
        </p:txBody>
      </p:sp>
    </p:spTree>
    <p:extLst>
      <p:ext uri="{BB962C8B-B14F-4D97-AF65-F5344CB8AC3E}">
        <p14:creationId xmlns:p14="http://schemas.microsoft.com/office/powerpoint/2010/main" val="10732678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63827" y="4275596"/>
            <a:ext cx="6202418" cy="1069385"/>
          </a:xfrm>
        </p:spPr>
        <p:txBody>
          <a:bodyPr>
            <a:normAutofit/>
          </a:bodyPr>
          <a:lstStyle/>
          <a:p>
            <a:pPr marL="0" indent="0">
              <a:buNone/>
            </a:pPr>
            <a:r>
              <a:rPr lang="en-US" sz="1800" dirty="0"/>
              <a:t>Statue of George Washington and Seneca Chief </a:t>
            </a:r>
            <a:r>
              <a:rPr lang="en-US" sz="1800" dirty="0" err="1"/>
              <a:t>Guyasuta</a:t>
            </a:r>
            <a:r>
              <a:rPr lang="en-US" sz="1800" dirty="0"/>
              <a:t>, who allied with the French. He later supported Chief Pontiac’s Rebellion. </a:t>
            </a:r>
          </a:p>
          <a:p>
            <a:pPr marL="0" indent="0">
              <a:buNone/>
            </a:pPr>
            <a:endParaRPr lang="en-US" dirty="0"/>
          </a:p>
        </p:txBody>
      </p:sp>
      <p:sp>
        <p:nvSpPr>
          <p:cNvPr id="4" name="Rectangle 3"/>
          <p:cNvSpPr/>
          <p:nvPr/>
        </p:nvSpPr>
        <p:spPr>
          <a:xfrm>
            <a:off x="7498080" y="5009158"/>
            <a:ext cx="4693920" cy="1477328"/>
          </a:xfrm>
          <a:prstGeom prst="rect">
            <a:avLst/>
          </a:prstGeom>
        </p:spPr>
        <p:txBody>
          <a:bodyPr wrap="square">
            <a:spAutoFit/>
          </a:bodyPr>
          <a:lstStyle/>
          <a:p>
            <a:r>
              <a:rPr lang="en-US" dirty="0"/>
              <a:t>Statue of Mary Jemison, an Irish immigrant, who was captured by the Seneca people when she was 12. Her family killed, she assimilated with the Seneca and lived out her life as a member of the tribe. </a:t>
            </a:r>
          </a:p>
        </p:txBody>
      </p:sp>
      <p:pic>
        <p:nvPicPr>
          <p:cNvPr id="2" name="Picture 1">
            <a:extLst>
              <a:ext uri="{FF2B5EF4-FFF2-40B4-BE49-F238E27FC236}">
                <a16:creationId xmlns:a16="http://schemas.microsoft.com/office/drawing/2014/main" id="{DA18D2C9-958A-79B1-99C3-7B7A07C8ED9E}"/>
              </a:ext>
            </a:extLst>
          </p:cNvPr>
          <p:cNvPicPr>
            <a:picLocks noChangeAspect="1"/>
          </p:cNvPicPr>
          <p:nvPr/>
        </p:nvPicPr>
        <p:blipFill>
          <a:blip r:embed="rId3"/>
          <a:stretch>
            <a:fillRect/>
          </a:stretch>
        </p:blipFill>
        <p:spPr>
          <a:xfrm>
            <a:off x="963827" y="228604"/>
            <a:ext cx="5619853" cy="3752194"/>
          </a:xfrm>
          <a:prstGeom prst="rect">
            <a:avLst/>
          </a:prstGeom>
        </p:spPr>
      </p:pic>
      <p:pic>
        <p:nvPicPr>
          <p:cNvPr id="5" name="Picture 4">
            <a:extLst>
              <a:ext uri="{FF2B5EF4-FFF2-40B4-BE49-F238E27FC236}">
                <a16:creationId xmlns:a16="http://schemas.microsoft.com/office/drawing/2014/main" id="{1C5429F7-C42E-DFC5-7683-F935703067D9}"/>
              </a:ext>
            </a:extLst>
          </p:cNvPr>
          <p:cNvPicPr>
            <a:picLocks noChangeAspect="1"/>
          </p:cNvPicPr>
          <p:nvPr/>
        </p:nvPicPr>
        <p:blipFill>
          <a:blip r:embed="rId4"/>
          <a:stretch>
            <a:fillRect/>
          </a:stretch>
        </p:blipFill>
        <p:spPr>
          <a:xfrm>
            <a:off x="8174909" y="228604"/>
            <a:ext cx="3053264" cy="4581685"/>
          </a:xfrm>
          <a:prstGeom prst="rect">
            <a:avLst/>
          </a:prstGeom>
        </p:spPr>
      </p:pic>
    </p:spTree>
    <p:extLst>
      <p:ext uri="{BB962C8B-B14F-4D97-AF65-F5344CB8AC3E}">
        <p14:creationId xmlns:p14="http://schemas.microsoft.com/office/powerpoint/2010/main" val="33676243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FD2A9-B8D4-794F-BAD7-BA9FE9BC8D00}"/>
              </a:ext>
            </a:extLst>
          </p:cNvPr>
          <p:cNvSpPr>
            <a:spLocks noGrp="1"/>
          </p:cNvSpPr>
          <p:nvPr>
            <p:ph type="title"/>
          </p:nvPr>
        </p:nvSpPr>
        <p:spPr/>
        <p:txBody>
          <a:bodyPr/>
          <a:lstStyle/>
          <a:p>
            <a:r>
              <a:rPr lang="en-GB" dirty="0"/>
              <a:t>1763, Royal Proclamation line</a:t>
            </a:r>
          </a:p>
        </p:txBody>
      </p:sp>
      <p:sp>
        <p:nvSpPr>
          <p:cNvPr id="3" name="Content Placeholder 2">
            <a:extLst>
              <a:ext uri="{FF2B5EF4-FFF2-40B4-BE49-F238E27FC236}">
                <a16:creationId xmlns:a16="http://schemas.microsoft.com/office/drawing/2014/main" id="{3A4F9293-9DD5-464D-AC18-17C0C53011FC}"/>
              </a:ext>
            </a:extLst>
          </p:cNvPr>
          <p:cNvSpPr>
            <a:spLocks noGrp="1"/>
          </p:cNvSpPr>
          <p:nvPr>
            <p:ph idx="1"/>
          </p:nvPr>
        </p:nvSpPr>
        <p:spPr>
          <a:xfrm>
            <a:off x="1371600" y="1889760"/>
            <a:ext cx="5638800" cy="3977640"/>
          </a:xfrm>
        </p:spPr>
        <p:txBody>
          <a:bodyPr/>
          <a:lstStyle/>
          <a:p>
            <a:r>
              <a:rPr lang="en-US" dirty="0"/>
              <a:t>A vast tract of land between the Appalachians and the Mississippi River was reserved to the First Americans. This was the</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first legal recognition of Native American claims to land, and</a:t>
            </a:r>
            <a:r>
              <a:rPr lang="en-US" dirty="0"/>
              <a:t> a point of contention between the British Crown and the settlers, as it tried to stop the settlers moving West.</a:t>
            </a:r>
          </a:p>
          <a:p>
            <a:r>
              <a:rPr lang="en-US" dirty="0"/>
              <a:t>In the 5 years following the proclamation, 30,000 settlers ignored the treaty and settled west of the Proclamation line</a:t>
            </a:r>
          </a:p>
          <a:p>
            <a:endParaRPr lang="en-GB" dirty="0"/>
          </a:p>
        </p:txBody>
      </p:sp>
      <p:pic>
        <p:nvPicPr>
          <p:cNvPr id="4" name="Picture 2" descr="Proclamation of 1763 | History, Map, Significance, &amp;amp; Facts | Britannica">
            <a:extLst>
              <a:ext uri="{FF2B5EF4-FFF2-40B4-BE49-F238E27FC236}">
                <a16:creationId xmlns:a16="http://schemas.microsoft.com/office/drawing/2014/main" id="{433103D5-C683-EF49-ACFD-6764B518FA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2640" y="1519108"/>
            <a:ext cx="4752622" cy="5069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14780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230FE-71A6-E04A-9306-EF424A2C1679}"/>
              </a:ext>
            </a:extLst>
          </p:cNvPr>
          <p:cNvSpPr>
            <a:spLocks noGrp="1"/>
          </p:cNvSpPr>
          <p:nvPr>
            <p:ph type="title"/>
          </p:nvPr>
        </p:nvSpPr>
        <p:spPr/>
        <p:txBody>
          <a:bodyPr/>
          <a:lstStyle/>
          <a:p>
            <a:r>
              <a:rPr lang="en-GB" dirty="0"/>
              <a:t>Indigenous resistance </a:t>
            </a:r>
          </a:p>
        </p:txBody>
      </p:sp>
      <p:sp>
        <p:nvSpPr>
          <p:cNvPr id="3" name="Content Placeholder 2">
            <a:extLst>
              <a:ext uri="{FF2B5EF4-FFF2-40B4-BE49-F238E27FC236}">
                <a16:creationId xmlns:a16="http://schemas.microsoft.com/office/drawing/2014/main" id="{24FD941D-88C1-3746-A42F-2D5847986308}"/>
              </a:ext>
            </a:extLst>
          </p:cNvPr>
          <p:cNvSpPr>
            <a:spLocks noGrp="1"/>
          </p:cNvSpPr>
          <p:nvPr>
            <p:ph idx="1"/>
          </p:nvPr>
        </p:nvSpPr>
        <p:spPr>
          <a:xfrm>
            <a:off x="1371600" y="1899920"/>
            <a:ext cx="7406640" cy="3581400"/>
          </a:xfrm>
        </p:spPr>
        <p:txBody>
          <a:bodyPr/>
          <a:lstStyle/>
          <a:p>
            <a:pPr marL="0" indent="0">
              <a:buNone/>
            </a:pPr>
            <a:r>
              <a:rPr lang="en-US" sz="2000" dirty="0"/>
              <a:t>Pontiac Rebellion 1763 – 1766</a:t>
            </a:r>
          </a:p>
          <a:p>
            <a:r>
              <a:rPr lang="en-US" sz="2000" dirty="0"/>
              <a:t>This was a large, multi-tribal rebellion against the British presence that even included the </a:t>
            </a:r>
            <a:r>
              <a:rPr lang="en-US" sz="2000" dirty="0" err="1"/>
              <a:t>Senecas</a:t>
            </a:r>
            <a:r>
              <a:rPr lang="en-US" sz="2000" dirty="0"/>
              <a:t> from the Iroquois Confederation. The Native Americans seized 8 British forts, including the capture of Fort Detroit.</a:t>
            </a:r>
          </a:p>
          <a:p>
            <a:r>
              <a:rPr lang="en-US" sz="2000" dirty="0"/>
              <a:t>Overall, 2000 colonists killed and 400 soldiers; unknown Native American losses</a:t>
            </a:r>
          </a:p>
          <a:p>
            <a:r>
              <a:rPr lang="en-US" sz="2000" dirty="0"/>
              <a:t>It ended in stalemate but with a legacy of bitterness and mistrust</a:t>
            </a:r>
          </a:p>
          <a:p>
            <a:endParaRPr lang="en-GB" dirty="0"/>
          </a:p>
        </p:txBody>
      </p:sp>
      <p:sp>
        <p:nvSpPr>
          <p:cNvPr id="4" name="Rectangle 3">
            <a:extLst>
              <a:ext uri="{FF2B5EF4-FFF2-40B4-BE49-F238E27FC236}">
                <a16:creationId xmlns:a16="http://schemas.microsoft.com/office/drawing/2014/main" id="{445EED3D-07A6-3A49-8B9F-1F4F8FFD5AD3}"/>
              </a:ext>
            </a:extLst>
          </p:cNvPr>
          <p:cNvSpPr/>
          <p:nvPr/>
        </p:nvSpPr>
        <p:spPr>
          <a:xfrm>
            <a:off x="1371600" y="5295136"/>
            <a:ext cx="6451600" cy="1351678"/>
          </a:xfrm>
          <a:prstGeom prst="rect">
            <a:avLst/>
          </a:prstGeom>
          <a:solidFill>
            <a:srgbClr val="00B050">
              <a:alpha val="4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48667C9E-9658-2E42-87F5-D579FB5D93FB}"/>
              </a:ext>
            </a:extLst>
          </p:cNvPr>
          <p:cNvSpPr txBox="1"/>
          <p:nvPr/>
        </p:nvSpPr>
        <p:spPr>
          <a:xfrm>
            <a:off x="1486911" y="5370810"/>
            <a:ext cx="6220978" cy="1569660"/>
          </a:xfrm>
          <a:prstGeom prst="rect">
            <a:avLst/>
          </a:prstGeom>
          <a:noFill/>
        </p:spPr>
        <p:txBody>
          <a:bodyPr wrap="square">
            <a:spAutoFit/>
          </a:bodyPr>
          <a:lstStyle/>
          <a:p>
            <a:r>
              <a:rPr lang="en-GB" sz="2400" b="1" dirty="0">
                <a:solidFill>
                  <a:srgbClr val="333333"/>
                </a:solidFill>
              </a:rPr>
              <a:t>“</a:t>
            </a:r>
            <a:r>
              <a:rPr lang="en-US" sz="2400" dirty="0"/>
              <a:t>It is important for us, my brothers, that we exterminate from our lands this nation which seeks only to destroy us” – Chief Pontiac</a:t>
            </a:r>
          </a:p>
          <a:p>
            <a:endParaRPr lang="en-GB" sz="2400" b="1" dirty="0"/>
          </a:p>
        </p:txBody>
      </p:sp>
      <p:pic>
        <p:nvPicPr>
          <p:cNvPr id="6" name="Picture 2" descr="Pontiac&amp;#39;s War - Wikipedia">
            <a:extLst>
              <a:ext uri="{FF2B5EF4-FFF2-40B4-BE49-F238E27FC236}">
                <a16:creationId xmlns:a16="http://schemas.microsoft.com/office/drawing/2014/main" id="{42E04CBB-9EF3-0646-B507-C4DA4F9829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8490" y="1068516"/>
            <a:ext cx="3602432" cy="44500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002CFCD-676D-7C40-8D90-D19DBCAEB4D5}"/>
              </a:ext>
            </a:extLst>
          </p:cNvPr>
          <p:cNvSpPr txBox="1"/>
          <p:nvPr/>
        </p:nvSpPr>
        <p:spPr>
          <a:xfrm>
            <a:off x="8298491" y="5751990"/>
            <a:ext cx="3602432" cy="646331"/>
          </a:xfrm>
          <a:prstGeom prst="rect">
            <a:avLst/>
          </a:prstGeom>
          <a:noFill/>
        </p:spPr>
        <p:txBody>
          <a:bodyPr wrap="square" rtlCol="0">
            <a:spAutoFit/>
          </a:bodyPr>
          <a:lstStyle/>
          <a:p>
            <a:pPr algn="r"/>
            <a:r>
              <a:rPr lang="en-US" dirty="0"/>
              <a:t>Pontiac (as imagined, authenticity of this painting is unknown)</a:t>
            </a:r>
          </a:p>
        </p:txBody>
      </p:sp>
    </p:spTree>
    <p:extLst>
      <p:ext uri="{BB962C8B-B14F-4D97-AF65-F5344CB8AC3E}">
        <p14:creationId xmlns:p14="http://schemas.microsoft.com/office/powerpoint/2010/main" val="29436716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1B05D-2DF1-0A41-860D-2DF25F4F0865}"/>
              </a:ext>
            </a:extLst>
          </p:cNvPr>
          <p:cNvSpPr>
            <a:spLocks noGrp="1"/>
          </p:cNvSpPr>
          <p:nvPr>
            <p:ph type="title"/>
          </p:nvPr>
        </p:nvSpPr>
        <p:spPr/>
        <p:txBody>
          <a:bodyPr/>
          <a:lstStyle/>
          <a:p>
            <a:r>
              <a:rPr lang="en-GB" dirty="0"/>
              <a:t>Declaration of Independence 1776</a:t>
            </a:r>
          </a:p>
        </p:txBody>
      </p:sp>
      <p:sp>
        <p:nvSpPr>
          <p:cNvPr id="3" name="Content Placeholder 2">
            <a:extLst>
              <a:ext uri="{FF2B5EF4-FFF2-40B4-BE49-F238E27FC236}">
                <a16:creationId xmlns:a16="http://schemas.microsoft.com/office/drawing/2014/main" id="{1435FA1D-02D3-FF44-A959-7E159788BD68}"/>
              </a:ext>
            </a:extLst>
          </p:cNvPr>
          <p:cNvSpPr>
            <a:spLocks noGrp="1"/>
          </p:cNvSpPr>
          <p:nvPr>
            <p:ph idx="1"/>
          </p:nvPr>
        </p:nvSpPr>
        <p:spPr>
          <a:xfrm>
            <a:off x="1371599" y="1621255"/>
            <a:ext cx="6855995" cy="4302760"/>
          </a:xfrm>
        </p:spPr>
        <p:txBody>
          <a:bodyPr>
            <a:normAutofit/>
          </a:bodyPr>
          <a:lstStyle/>
          <a:p>
            <a:r>
              <a:rPr lang="en-US" sz="2000" dirty="0"/>
              <a:t>By the leaders of all 13 of the American colonies, rebelling against </a:t>
            </a:r>
            <a:r>
              <a:rPr lang="en-US" dirty="0"/>
              <a:t>B</a:t>
            </a:r>
            <a:r>
              <a:rPr lang="en-US" sz="2000" dirty="0"/>
              <a:t>ritish tax and what they </a:t>
            </a:r>
            <a:r>
              <a:rPr lang="en-US" dirty="0"/>
              <a:t>saw as interference</a:t>
            </a:r>
          </a:p>
          <a:p>
            <a:r>
              <a:rPr lang="en-US" sz="2000" dirty="0"/>
              <a:t>“All men are created equal”</a:t>
            </a:r>
          </a:p>
          <a:p>
            <a:pPr marL="0" indent="0">
              <a:buNone/>
            </a:pPr>
            <a:r>
              <a:rPr lang="en-US" sz="2000" dirty="0"/>
              <a:t>(Except for women, Native Americans and enslaved people!</a:t>
            </a:r>
          </a:p>
        </p:txBody>
      </p:sp>
      <p:pic>
        <p:nvPicPr>
          <p:cNvPr id="4" name="Picture 2" descr="What does the Declaration of Independence mean to you? - The Boston Globe">
            <a:extLst>
              <a:ext uri="{FF2B5EF4-FFF2-40B4-BE49-F238E27FC236}">
                <a16:creationId xmlns:a16="http://schemas.microsoft.com/office/drawing/2014/main" id="{DB3623F9-2959-B746-8223-19DB0CFF6F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8473" y="1314578"/>
            <a:ext cx="3494454" cy="224676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3C20385-092B-AB4A-804B-A3DE81D9551E}"/>
              </a:ext>
            </a:extLst>
          </p:cNvPr>
          <p:cNvPicPr>
            <a:picLocks noChangeAspect="1"/>
          </p:cNvPicPr>
          <p:nvPr/>
        </p:nvPicPr>
        <p:blipFill>
          <a:blip r:embed="rId4"/>
          <a:stretch>
            <a:fillRect/>
          </a:stretch>
        </p:blipFill>
        <p:spPr>
          <a:xfrm>
            <a:off x="1371598" y="3772635"/>
            <a:ext cx="3603258" cy="2468043"/>
          </a:xfrm>
          <a:prstGeom prst="rect">
            <a:avLst/>
          </a:prstGeom>
        </p:spPr>
      </p:pic>
      <p:sp>
        <p:nvSpPr>
          <p:cNvPr id="7" name="TextBox 6">
            <a:extLst>
              <a:ext uri="{FF2B5EF4-FFF2-40B4-BE49-F238E27FC236}">
                <a16:creationId xmlns:a16="http://schemas.microsoft.com/office/drawing/2014/main" id="{069534CB-891E-0E4A-AFC1-94081A427CB9}"/>
              </a:ext>
            </a:extLst>
          </p:cNvPr>
          <p:cNvSpPr txBox="1"/>
          <p:nvPr/>
        </p:nvSpPr>
        <p:spPr>
          <a:xfrm>
            <a:off x="5336005" y="4496802"/>
            <a:ext cx="6855995" cy="2246769"/>
          </a:xfrm>
          <a:prstGeom prst="rect">
            <a:avLst/>
          </a:prstGeom>
          <a:noFill/>
        </p:spPr>
        <p:txBody>
          <a:bodyPr wrap="square">
            <a:spAutoFit/>
          </a:bodyPr>
          <a:lstStyle/>
          <a:p>
            <a:pPr marL="342900" indent="-342900">
              <a:buFont typeface="Arial" panose="020B0604020202020204" pitchFamily="34" charset="0"/>
              <a:buChar char="•"/>
            </a:pPr>
            <a:r>
              <a:rPr lang="en-US" sz="2000" dirty="0"/>
              <a:t>From 1775 – 1783 there was a civil war with many settlers staying loyal to Britain. It became international when France and Spain later joined the revolutionaries. </a:t>
            </a:r>
          </a:p>
          <a:p>
            <a:pPr marL="342900" indent="-342900">
              <a:buFont typeface="Arial" panose="020B0604020202020204" pitchFamily="34" charset="0"/>
              <a:buChar char="•"/>
            </a:pPr>
            <a:r>
              <a:rPr lang="en-US" sz="2000" dirty="0"/>
              <a:t>By 1783 the British were defeated, and the United States of America came into being. </a:t>
            </a:r>
          </a:p>
          <a:p>
            <a:pPr marL="342900" indent="-342900">
              <a:buFont typeface="Arial" panose="020B0604020202020204" pitchFamily="34" charset="0"/>
              <a:buChar char="•"/>
            </a:pPr>
            <a:r>
              <a:rPr lang="en-US" sz="2000" dirty="0"/>
              <a:t>No Native Americans were represented in the treaty at the end of the war. </a:t>
            </a:r>
          </a:p>
        </p:txBody>
      </p:sp>
      <p:sp>
        <p:nvSpPr>
          <p:cNvPr id="8" name="Title 1">
            <a:extLst>
              <a:ext uri="{FF2B5EF4-FFF2-40B4-BE49-F238E27FC236}">
                <a16:creationId xmlns:a16="http://schemas.microsoft.com/office/drawing/2014/main" id="{0EC1EC1E-B8F7-2B40-9B2C-A4D85E1E5385}"/>
              </a:ext>
            </a:extLst>
          </p:cNvPr>
          <p:cNvSpPr txBox="1">
            <a:spLocks/>
          </p:cNvSpPr>
          <p:nvPr/>
        </p:nvSpPr>
        <p:spPr>
          <a:xfrm>
            <a:off x="5235100" y="3750845"/>
            <a:ext cx="9601200" cy="1485900"/>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en-GB" dirty="0"/>
              <a:t>American Revolutionary War</a:t>
            </a:r>
          </a:p>
        </p:txBody>
      </p:sp>
    </p:spTree>
    <p:extLst>
      <p:ext uri="{BB962C8B-B14F-4D97-AF65-F5344CB8AC3E}">
        <p14:creationId xmlns:p14="http://schemas.microsoft.com/office/powerpoint/2010/main" val="1705755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BBD09-BCE9-2648-BF1C-98A4E4AD7BDE}"/>
              </a:ext>
            </a:extLst>
          </p:cNvPr>
          <p:cNvSpPr>
            <a:spLocks noGrp="1"/>
          </p:cNvSpPr>
          <p:nvPr>
            <p:ph type="title"/>
          </p:nvPr>
        </p:nvSpPr>
        <p:spPr/>
        <p:txBody>
          <a:bodyPr/>
          <a:lstStyle/>
          <a:p>
            <a:r>
              <a:rPr lang="en-GB" dirty="0"/>
              <a:t>Impact on indigenous communities</a:t>
            </a:r>
          </a:p>
        </p:txBody>
      </p:sp>
      <p:sp>
        <p:nvSpPr>
          <p:cNvPr id="3" name="Content Placeholder 2">
            <a:extLst>
              <a:ext uri="{FF2B5EF4-FFF2-40B4-BE49-F238E27FC236}">
                <a16:creationId xmlns:a16="http://schemas.microsoft.com/office/drawing/2014/main" id="{A9244DA2-3A53-CC41-9F02-EC8773204740}"/>
              </a:ext>
            </a:extLst>
          </p:cNvPr>
          <p:cNvSpPr>
            <a:spLocks noGrp="1"/>
          </p:cNvSpPr>
          <p:nvPr>
            <p:ph idx="1"/>
          </p:nvPr>
        </p:nvSpPr>
        <p:spPr>
          <a:xfrm>
            <a:off x="1371600" y="1756611"/>
            <a:ext cx="6713621" cy="4644189"/>
          </a:xfrm>
        </p:spPr>
        <p:txBody>
          <a:bodyPr>
            <a:normAutofit fontScale="92500" lnSpcReduction="20000"/>
          </a:bodyPr>
          <a:lstStyle/>
          <a:p>
            <a:r>
              <a:rPr lang="en-US" sz="2200" dirty="0"/>
              <a:t>Most Native American peoples tried to remain neutral  during the American revolutionary war – it was not their war!</a:t>
            </a:r>
          </a:p>
          <a:p>
            <a:r>
              <a:rPr lang="en-US" sz="2200" dirty="0"/>
              <a:t>However, they were often drawn into it, although it was a no-win situation for them. </a:t>
            </a:r>
          </a:p>
          <a:p>
            <a:r>
              <a:rPr lang="en-US" sz="2200" dirty="0"/>
              <a:t>It led to the split of the Iroquois confederation with 2 of the 6 Nations supporting the Revolution</a:t>
            </a:r>
          </a:p>
          <a:p>
            <a:r>
              <a:rPr lang="en-US" sz="2200" dirty="0"/>
              <a:t>Native American women took on additional burdens after having land and crops destroyed and with the men more involved in the fighting. </a:t>
            </a:r>
          </a:p>
          <a:p>
            <a:r>
              <a:rPr lang="en-US" sz="2200" dirty="0"/>
              <a:t>Native Americans gained no legal land rights after the war, despite promises of these. </a:t>
            </a:r>
          </a:p>
          <a:p>
            <a:r>
              <a:rPr lang="en-US" sz="2200" dirty="0"/>
              <a:t>The British gave over to the USA all the Indian Reserve lands between the Appalachians and the river Mississippi. </a:t>
            </a:r>
          </a:p>
          <a:p>
            <a:endParaRPr lang="en-US" sz="2000" dirty="0"/>
          </a:p>
        </p:txBody>
      </p:sp>
      <p:sp>
        <p:nvSpPr>
          <p:cNvPr id="4" name="Title 1">
            <a:extLst>
              <a:ext uri="{FF2B5EF4-FFF2-40B4-BE49-F238E27FC236}">
                <a16:creationId xmlns:a16="http://schemas.microsoft.com/office/drawing/2014/main" id="{69DD3D2B-1FE6-F647-88B3-E9F7C34FED67}"/>
              </a:ext>
            </a:extLst>
          </p:cNvPr>
          <p:cNvSpPr txBox="1">
            <a:spLocks/>
          </p:cNvSpPr>
          <p:nvPr/>
        </p:nvSpPr>
        <p:spPr>
          <a:xfrm>
            <a:off x="8749157" y="5071533"/>
            <a:ext cx="3442843" cy="2201333"/>
          </a:xfrm>
          <a:prstGeom prst="rect">
            <a:avLst/>
          </a:prstGeom>
        </p:spPr>
        <p:txBody>
          <a:bodyPr vert="horz" lIns="91440" tIns="45720" rIns="91440" bIns="45720" rtlCol="0" anchor="t">
            <a:no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en-US" sz="1800" dirty="0">
                <a:latin typeface="+mn-lt"/>
              </a:rPr>
              <a:t>Mohawk Chief, </a:t>
            </a:r>
            <a:r>
              <a:rPr lang="en-US" sz="1800" dirty="0" err="1">
                <a:latin typeface="+mn-lt"/>
              </a:rPr>
              <a:t>Thayendanega</a:t>
            </a:r>
            <a:r>
              <a:rPr lang="en-US" sz="1800" dirty="0">
                <a:latin typeface="+mn-lt"/>
              </a:rPr>
              <a:t> (also known as Joseph Brand)</a:t>
            </a:r>
            <a:br>
              <a:rPr lang="en-US" sz="1800" dirty="0">
                <a:latin typeface="+mn-lt"/>
              </a:rPr>
            </a:br>
            <a:r>
              <a:rPr lang="en-US" sz="1800" dirty="0">
                <a:latin typeface="+mn-lt"/>
              </a:rPr>
              <a:t>led 4 of the Iroquois nations as well as the Cherokees and </a:t>
            </a:r>
            <a:br>
              <a:rPr lang="en-US" sz="1800" dirty="0">
                <a:latin typeface="+mn-lt"/>
              </a:rPr>
            </a:br>
            <a:r>
              <a:rPr lang="en-US" sz="1800" dirty="0">
                <a:latin typeface="+mn-lt"/>
              </a:rPr>
              <a:t>the Creeks to support the British. He led his people to settle in Canada after the war. </a:t>
            </a:r>
          </a:p>
        </p:txBody>
      </p:sp>
      <p:pic>
        <p:nvPicPr>
          <p:cNvPr id="5" name="Picture 2">
            <a:extLst>
              <a:ext uri="{FF2B5EF4-FFF2-40B4-BE49-F238E27FC236}">
                <a16:creationId xmlns:a16="http://schemas.microsoft.com/office/drawing/2014/main" id="{C548E0CC-F067-1745-92DA-1342781D49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9158" y="1624264"/>
            <a:ext cx="3044372" cy="3273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21127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DC6AC-BBA8-814D-BF7E-BD1783462C65}"/>
              </a:ext>
            </a:extLst>
          </p:cNvPr>
          <p:cNvSpPr>
            <a:spLocks noGrp="1"/>
          </p:cNvSpPr>
          <p:nvPr>
            <p:ph type="title"/>
          </p:nvPr>
        </p:nvSpPr>
        <p:spPr/>
        <p:txBody>
          <a:bodyPr/>
          <a:lstStyle/>
          <a:p>
            <a:r>
              <a:rPr lang="en-GB" dirty="0"/>
              <a:t>Black Americans: War of Independence </a:t>
            </a:r>
          </a:p>
        </p:txBody>
      </p:sp>
      <p:sp>
        <p:nvSpPr>
          <p:cNvPr id="3" name="Content Placeholder 2">
            <a:extLst>
              <a:ext uri="{FF2B5EF4-FFF2-40B4-BE49-F238E27FC236}">
                <a16:creationId xmlns:a16="http://schemas.microsoft.com/office/drawing/2014/main" id="{26F6907E-BCB7-5E4F-88B9-A35FE89C01EF}"/>
              </a:ext>
            </a:extLst>
          </p:cNvPr>
          <p:cNvSpPr>
            <a:spLocks noGrp="1"/>
          </p:cNvSpPr>
          <p:nvPr>
            <p:ph idx="1"/>
          </p:nvPr>
        </p:nvSpPr>
        <p:spPr>
          <a:xfrm>
            <a:off x="1371600" y="1782779"/>
            <a:ext cx="6427386" cy="4949536"/>
          </a:xfrm>
        </p:spPr>
        <p:txBody>
          <a:bodyPr>
            <a:normAutofit lnSpcReduction="10000"/>
          </a:bodyPr>
          <a:lstStyle/>
          <a:p>
            <a:r>
              <a:rPr lang="en-GB" sz="2000" dirty="0"/>
              <a:t>The British promised freedom to enslaved people who joined their army. </a:t>
            </a:r>
          </a:p>
          <a:p>
            <a:r>
              <a:rPr lang="en-GB" dirty="0"/>
              <a:t>Around 8 to 10,000 slaves were bought and freed to fight for American Independence </a:t>
            </a:r>
          </a:p>
          <a:p>
            <a:r>
              <a:rPr lang="en-GB" dirty="0"/>
              <a:t>1</a:t>
            </a:r>
            <a:r>
              <a:rPr lang="en-GB" baseline="30000" dirty="0"/>
              <a:t>st</a:t>
            </a:r>
            <a:r>
              <a:rPr lang="en-GB" dirty="0"/>
              <a:t> Rhode Island Regiment, made up of 95 slaves and 35 free Blacks as well as some Native Americans, helped win the Battle of Rhode Island against the British in 1778.  </a:t>
            </a:r>
          </a:p>
          <a:p>
            <a:r>
              <a:rPr lang="en-GB" sz="2100" dirty="0"/>
              <a:t>Many enslaved people escaped during the disruption that the war caused and fled to Canada. After the war, some former slaves were transported to Nova Scotia, from where many went on to be re-settled in Sierra Leone in west Africa.  </a:t>
            </a:r>
          </a:p>
          <a:p>
            <a:r>
              <a:rPr lang="en-US" sz="2100" dirty="0"/>
              <a:t>Slavery expanded rapidly in the newly constituted United States of America</a:t>
            </a:r>
          </a:p>
          <a:p>
            <a:endParaRPr lang="en-GB" dirty="0"/>
          </a:p>
        </p:txBody>
      </p:sp>
      <p:sp>
        <p:nvSpPr>
          <p:cNvPr id="5" name="Rectangle 4">
            <a:extLst>
              <a:ext uri="{FF2B5EF4-FFF2-40B4-BE49-F238E27FC236}">
                <a16:creationId xmlns:a16="http://schemas.microsoft.com/office/drawing/2014/main" id="{3A26E829-C46D-D04B-B13B-B6FDBE00CF10}"/>
              </a:ext>
            </a:extLst>
          </p:cNvPr>
          <p:cNvSpPr/>
          <p:nvPr/>
        </p:nvSpPr>
        <p:spPr>
          <a:xfrm>
            <a:off x="7798986" y="3085844"/>
            <a:ext cx="1272825" cy="923330"/>
          </a:xfrm>
          <a:prstGeom prst="rect">
            <a:avLst/>
          </a:prstGeom>
        </p:spPr>
        <p:txBody>
          <a:bodyPr wrap="square">
            <a:spAutoFit/>
          </a:bodyPr>
          <a:lstStyle/>
          <a:p>
            <a:pPr algn="r"/>
            <a:r>
              <a:rPr lang="en-US" dirty="0"/>
              <a:t>Rhode Island Regiment</a:t>
            </a:r>
          </a:p>
        </p:txBody>
      </p:sp>
      <p:pic>
        <p:nvPicPr>
          <p:cNvPr id="7" name="Picture 2">
            <a:extLst>
              <a:ext uri="{FF2B5EF4-FFF2-40B4-BE49-F238E27FC236}">
                <a16:creationId xmlns:a16="http://schemas.microsoft.com/office/drawing/2014/main" id="{73E12D82-158A-ED43-9EE0-6F0A4EB028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1811" y="1428750"/>
            <a:ext cx="2743354" cy="2743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descr="Phillis Wheatley - Poems, Quotes &amp;amp; Facts - Biography">
            <a:extLst>
              <a:ext uri="{FF2B5EF4-FFF2-40B4-BE49-F238E27FC236}">
                <a16:creationId xmlns:a16="http://schemas.microsoft.com/office/drawing/2014/main" id="{478ADBA2-AB8F-2643-8F16-A8AB99C481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71811" y="3988961"/>
            <a:ext cx="2743354" cy="274335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DA2679C3-5271-2D49-9ABA-C912D14CD27F}"/>
              </a:ext>
            </a:extLst>
          </p:cNvPr>
          <p:cNvSpPr/>
          <p:nvPr/>
        </p:nvSpPr>
        <p:spPr>
          <a:xfrm>
            <a:off x="7411453" y="5075221"/>
            <a:ext cx="1660358" cy="1754326"/>
          </a:xfrm>
          <a:prstGeom prst="rect">
            <a:avLst/>
          </a:prstGeom>
        </p:spPr>
        <p:txBody>
          <a:bodyPr wrap="square">
            <a:spAutoFit/>
          </a:bodyPr>
          <a:lstStyle/>
          <a:p>
            <a:pPr algn="r"/>
            <a:r>
              <a:rPr lang="en-US" dirty="0"/>
              <a:t>Phyllis Wheatley –previously enslaved inspirational Patriot poet</a:t>
            </a:r>
          </a:p>
        </p:txBody>
      </p:sp>
    </p:spTree>
    <p:extLst>
      <p:ext uri="{BB962C8B-B14F-4D97-AF65-F5344CB8AC3E}">
        <p14:creationId xmlns:p14="http://schemas.microsoft.com/office/powerpoint/2010/main" val="34716513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7E20A-E9E3-E743-8A32-94AB866278C9}"/>
              </a:ext>
            </a:extLst>
          </p:cNvPr>
          <p:cNvSpPr>
            <a:spLocks noGrp="1"/>
          </p:cNvSpPr>
          <p:nvPr>
            <p:ph type="title"/>
          </p:nvPr>
        </p:nvSpPr>
        <p:spPr/>
        <p:txBody>
          <a:bodyPr/>
          <a:lstStyle/>
          <a:p>
            <a:r>
              <a:rPr lang="en-GB" dirty="0"/>
              <a:t>The Trail of Tears</a:t>
            </a:r>
          </a:p>
        </p:txBody>
      </p:sp>
      <p:pic>
        <p:nvPicPr>
          <p:cNvPr id="4" name="Picture 3">
            <a:extLst>
              <a:ext uri="{FF2B5EF4-FFF2-40B4-BE49-F238E27FC236}">
                <a16:creationId xmlns:a16="http://schemas.microsoft.com/office/drawing/2014/main" id="{B140FB5C-CC41-8E42-A9F7-8A90C133C814}"/>
              </a:ext>
            </a:extLst>
          </p:cNvPr>
          <p:cNvPicPr>
            <a:picLocks noChangeAspect="1"/>
          </p:cNvPicPr>
          <p:nvPr/>
        </p:nvPicPr>
        <p:blipFill>
          <a:blip r:embed="rId3"/>
          <a:stretch>
            <a:fillRect/>
          </a:stretch>
        </p:blipFill>
        <p:spPr>
          <a:xfrm>
            <a:off x="1617116" y="3571424"/>
            <a:ext cx="4204009" cy="2514118"/>
          </a:xfrm>
          <a:prstGeom prst="rect">
            <a:avLst/>
          </a:prstGeom>
        </p:spPr>
      </p:pic>
      <p:sp>
        <p:nvSpPr>
          <p:cNvPr id="5" name="TextBox 4">
            <a:extLst>
              <a:ext uri="{FF2B5EF4-FFF2-40B4-BE49-F238E27FC236}">
                <a16:creationId xmlns:a16="http://schemas.microsoft.com/office/drawing/2014/main" id="{D41D4E4C-FEAF-234B-9CA0-23755C82CDB3}"/>
              </a:ext>
            </a:extLst>
          </p:cNvPr>
          <p:cNvSpPr txBox="1"/>
          <p:nvPr/>
        </p:nvSpPr>
        <p:spPr>
          <a:xfrm>
            <a:off x="1266043" y="6085542"/>
            <a:ext cx="4906157" cy="646331"/>
          </a:xfrm>
          <a:prstGeom prst="rect">
            <a:avLst/>
          </a:prstGeom>
          <a:noFill/>
        </p:spPr>
        <p:txBody>
          <a:bodyPr wrap="square" rtlCol="0">
            <a:spAutoFit/>
          </a:bodyPr>
          <a:lstStyle/>
          <a:p>
            <a:r>
              <a:rPr lang="en-GB" dirty="0"/>
              <a:t>Painting by American artist Max Stanley – ‘By far the saddest painting I’ve ever done’</a:t>
            </a:r>
          </a:p>
        </p:txBody>
      </p:sp>
      <p:pic>
        <p:nvPicPr>
          <p:cNvPr id="6" name="Picture 5">
            <a:extLst>
              <a:ext uri="{FF2B5EF4-FFF2-40B4-BE49-F238E27FC236}">
                <a16:creationId xmlns:a16="http://schemas.microsoft.com/office/drawing/2014/main" id="{FEF0B0D1-1C2A-3946-830F-A2FDDD73CE0B}"/>
              </a:ext>
            </a:extLst>
          </p:cNvPr>
          <p:cNvPicPr>
            <a:picLocks noChangeAspect="1"/>
          </p:cNvPicPr>
          <p:nvPr/>
        </p:nvPicPr>
        <p:blipFill>
          <a:blip r:embed="rId4"/>
          <a:stretch>
            <a:fillRect/>
          </a:stretch>
        </p:blipFill>
        <p:spPr>
          <a:xfrm>
            <a:off x="6833274" y="2171699"/>
            <a:ext cx="4975224" cy="3913843"/>
          </a:xfrm>
          <a:prstGeom prst="rect">
            <a:avLst/>
          </a:prstGeom>
        </p:spPr>
      </p:pic>
      <p:sp>
        <p:nvSpPr>
          <p:cNvPr id="7" name="TextBox 6">
            <a:extLst>
              <a:ext uri="{FF2B5EF4-FFF2-40B4-BE49-F238E27FC236}">
                <a16:creationId xmlns:a16="http://schemas.microsoft.com/office/drawing/2014/main" id="{6EC2A7D6-8308-4D43-A687-96290B094023}"/>
              </a:ext>
            </a:extLst>
          </p:cNvPr>
          <p:cNvSpPr txBox="1"/>
          <p:nvPr/>
        </p:nvSpPr>
        <p:spPr>
          <a:xfrm>
            <a:off x="6690713" y="6085542"/>
            <a:ext cx="5260345" cy="369332"/>
          </a:xfrm>
          <a:prstGeom prst="rect">
            <a:avLst/>
          </a:prstGeom>
          <a:noFill/>
        </p:spPr>
        <p:txBody>
          <a:bodyPr wrap="square" rtlCol="0">
            <a:spAutoFit/>
          </a:bodyPr>
          <a:lstStyle/>
          <a:p>
            <a:r>
              <a:rPr lang="en-GB" dirty="0"/>
              <a:t>‘Relocate and/or Die’ by Cherokee artist Jeff Edwards  </a:t>
            </a:r>
          </a:p>
        </p:txBody>
      </p:sp>
      <p:sp>
        <p:nvSpPr>
          <p:cNvPr id="8" name="TextBox 7">
            <a:extLst>
              <a:ext uri="{FF2B5EF4-FFF2-40B4-BE49-F238E27FC236}">
                <a16:creationId xmlns:a16="http://schemas.microsoft.com/office/drawing/2014/main" id="{524056B5-F1C1-F240-AA1C-BC30AA1262D3}"/>
              </a:ext>
            </a:extLst>
          </p:cNvPr>
          <p:cNvSpPr txBox="1"/>
          <p:nvPr/>
        </p:nvSpPr>
        <p:spPr>
          <a:xfrm>
            <a:off x="1124581" y="1500448"/>
            <a:ext cx="5566132" cy="1982081"/>
          </a:xfrm>
          <a:prstGeom prst="rect">
            <a:avLst/>
          </a:prstGeom>
          <a:noFill/>
        </p:spPr>
        <p:txBody>
          <a:bodyPr wrap="square" rtlCol="0">
            <a:spAutoFit/>
          </a:bodyPr>
          <a:lstStyle/>
          <a:p>
            <a:pPr marL="384048" indent="-384048" defTabSz="914400">
              <a:lnSpc>
                <a:spcPct val="94000"/>
              </a:lnSpc>
              <a:spcBef>
                <a:spcPts val="1000"/>
              </a:spcBef>
              <a:spcAft>
                <a:spcPts val="200"/>
              </a:spcAft>
              <a:buFont typeface="Franklin Gothic Book" panose="020B0503020102020204" pitchFamily="34" charset="0"/>
              <a:buChar char="■"/>
            </a:pPr>
            <a:r>
              <a:rPr lang="en-GB" sz="2000" dirty="0">
                <a:solidFill>
                  <a:schemeClr val="tx2"/>
                </a:solidFill>
              </a:rPr>
              <a:t>In 1838-39 the Cherokee were ordered to relocate from Kentucky/Georgia to the Great Plains (now Oklahoma)</a:t>
            </a:r>
          </a:p>
          <a:p>
            <a:pPr marL="384048" indent="-384048" defTabSz="914400">
              <a:lnSpc>
                <a:spcPct val="94000"/>
              </a:lnSpc>
              <a:spcBef>
                <a:spcPts val="1000"/>
              </a:spcBef>
              <a:spcAft>
                <a:spcPts val="200"/>
              </a:spcAft>
              <a:buFont typeface="Franklin Gothic Book" panose="020B0503020102020204" pitchFamily="34" charset="0"/>
              <a:buChar char="■"/>
            </a:pPr>
            <a:r>
              <a:rPr lang="en-GB" sz="2000" dirty="0">
                <a:solidFill>
                  <a:schemeClr val="tx2"/>
                </a:solidFill>
              </a:rPr>
              <a:t>60,000 people were forcibly displaced and as many as  4000 may have died on the ‘Trail of Tears’</a:t>
            </a:r>
          </a:p>
        </p:txBody>
      </p:sp>
    </p:spTree>
    <p:extLst>
      <p:ext uri="{BB962C8B-B14F-4D97-AF65-F5344CB8AC3E}">
        <p14:creationId xmlns:p14="http://schemas.microsoft.com/office/powerpoint/2010/main" val="27293416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3470A-7928-D040-B9B8-49C36ACCA7C1}"/>
              </a:ext>
            </a:extLst>
          </p:cNvPr>
          <p:cNvSpPr>
            <a:spLocks noGrp="1"/>
          </p:cNvSpPr>
          <p:nvPr>
            <p:ph type="title"/>
          </p:nvPr>
        </p:nvSpPr>
        <p:spPr/>
        <p:txBody>
          <a:bodyPr/>
          <a:lstStyle/>
          <a:p>
            <a:r>
              <a:rPr lang="en-US" dirty="0"/>
              <a:t>Contents</a:t>
            </a:r>
          </a:p>
        </p:txBody>
      </p:sp>
      <p:sp>
        <p:nvSpPr>
          <p:cNvPr id="3" name="Content Placeholder 2">
            <a:extLst>
              <a:ext uri="{FF2B5EF4-FFF2-40B4-BE49-F238E27FC236}">
                <a16:creationId xmlns:a16="http://schemas.microsoft.com/office/drawing/2014/main" id="{EE6637A6-7037-2343-ABDF-506686858EF0}"/>
              </a:ext>
            </a:extLst>
          </p:cNvPr>
          <p:cNvSpPr>
            <a:spLocks noGrp="1"/>
          </p:cNvSpPr>
          <p:nvPr>
            <p:ph idx="1"/>
          </p:nvPr>
        </p:nvSpPr>
        <p:spPr>
          <a:xfrm>
            <a:off x="1371600" y="1611590"/>
            <a:ext cx="8192125" cy="4950552"/>
          </a:xfrm>
        </p:spPr>
        <p:txBody>
          <a:bodyPr>
            <a:normAutofit/>
          </a:bodyPr>
          <a:lstStyle/>
          <a:p>
            <a:r>
              <a:rPr lang="en-US" dirty="0"/>
              <a:t>Geography of North America</a:t>
            </a:r>
          </a:p>
          <a:p>
            <a:r>
              <a:rPr lang="en-US" dirty="0"/>
              <a:t>Pre-colonial civilization </a:t>
            </a:r>
          </a:p>
          <a:p>
            <a:pPr lvl="1"/>
            <a:r>
              <a:rPr lang="en-US" dirty="0"/>
              <a:t>Indigenous </a:t>
            </a:r>
            <a:r>
              <a:rPr lang="en-US" dirty="0" err="1"/>
              <a:t>civilisations</a:t>
            </a:r>
            <a:endParaRPr lang="en-US" dirty="0"/>
          </a:p>
          <a:p>
            <a:pPr lvl="1"/>
            <a:r>
              <a:rPr lang="en-US" dirty="0"/>
              <a:t>The Mississippian Mound Builder cultures</a:t>
            </a:r>
          </a:p>
          <a:p>
            <a:r>
              <a:rPr lang="en-US" dirty="0"/>
              <a:t>British </a:t>
            </a:r>
            <a:r>
              <a:rPr lang="en-GB" dirty="0"/>
              <a:t>Colonisation</a:t>
            </a:r>
            <a:r>
              <a:rPr lang="en-US" dirty="0"/>
              <a:t> of North America</a:t>
            </a:r>
          </a:p>
          <a:p>
            <a:pPr lvl="1"/>
            <a:r>
              <a:rPr lang="en-US" dirty="0"/>
              <a:t>British contact and </a:t>
            </a:r>
            <a:r>
              <a:rPr lang="en-US" dirty="0" err="1"/>
              <a:t>colonisation</a:t>
            </a:r>
            <a:endParaRPr lang="en-US" dirty="0"/>
          </a:p>
          <a:p>
            <a:pPr lvl="1"/>
            <a:r>
              <a:rPr lang="en-US" dirty="0"/>
              <a:t>Impact on indigenous communities</a:t>
            </a:r>
          </a:p>
          <a:p>
            <a:pPr lvl="1"/>
            <a:r>
              <a:rPr lang="en-US" dirty="0"/>
              <a:t>The Seven Years war, and Royal Proclamation Line</a:t>
            </a:r>
          </a:p>
          <a:p>
            <a:r>
              <a:rPr lang="en-US" dirty="0"/>
              <a:t>Indigenous resistance </a:t>
            </a:r>
          </a:p>
          <a:p>
            <a:r>
              <a:rPr lang="en-US" dirty="0"/>
              <a:t>Declaration of Independence and The American war 1776</a:t>
            </a:r>
          </a:p>
          <a:p>
            <a:r>
              <a:rPr lang="en-US" dirty="0"/>
              <a:t>Slavery and American Civil War</a:t>
            </a:r>
          </a:p>
          <a:p>
            <a:r>
              <a:rPr lang="en-US" dirty="0"/>
              <a:t>The legacy of colonization </a:t>
            </a:r>
          </a:p>
          <a:p>
            <a:endParaRPr lang="en-US" dirty="0"/>
          </a:p>
        </p:txBody>
      </p:sp>
      <p:pic>
        <p:nvPicPr>
          <p:cNvPr id="5" name="Picture 5">
            <a:extLst>
              <a:ext uri="{FF2B5EF4-FFF2-40B4-BE49-F238E27FC236}">
                <a16:creationId xmlns:a16="http://schemas.microsoft.com/office/drawing/2014/main" id="{A558506A-93CD-884C-9CEF-1115951801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4052" y="3429000"/>
            <a:ext cx="3089364" cy="2879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21504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F64D3-2428-E24B-9FC0-36B7B607C6B4}"/>
              </a:ext>
            </a:extLst>
          </p:cNvPr>
          <p:cNvSpPr>
            <a:spLocks noGrp="1"/>
          </p:cNvSpPr>
          <p:nvPr>
            <p:ph type="title"/>
          </p:nvPr>
        </p:nvSpPr>
        <p:spPr>
          <a:xfrm>
            <a:off x="1371600" y="685800"/>
            <a:ext cx="6039853" cy="1485900"/>
          </a:xfrm>
        </p:spPr>
        <p:txBody>
          <a:bodyPr/>
          <a:lstStyle/>
          <a:p>
            <a:r>
              <a:rPr lang="en-GB" dirty="0"/>
              <a:t>Legacy of colonialism: Land </a:t>
            </a:r>
          </a:p>
        </p:txBody>
      </p:sp>
      <p:sp>
        <p:nvSpPr>
          <p:cNvPr id="3" name="Content Placeholder 2">
            <a:extLst>
              <a:ext uri="{FF2B5EF4-FFF2-40B4-BE49-F238E27FC236}">
                <a16:creationId xmlns:a16="http://schemas.microsoft.com/office/drawing/2014/main" id="{1CB53DA4-FA13-A246-83FD-03E748019D60}"/>
              </a:ext>
            </a:extLst>
          </p:cNvPr>
          <p:cNvSpPr>
            <a:spLocks noGrp="1"/>
          </p:cNvSpPr>
          <p:nvPr>
            <p:ph idx="1"/>
          </p:nvPr>
        </p:nvSpPr>
        <p:spPr>
          <a:xfrm>
            <a:off x="1371600" y="2171700"/>
            <a:ext cx="6039853" cy="4259179"/>
          </a:xfrm>
        </p:spPr>
        <p:txBody>
          <a:bodyPr/>
          <a:lstStyle/>
          <a:p>
            <a:pPr marL="285750" indent="-228600">
              <a:lnSpc>
                <a:spcPct val="90000"/>
              </a:lnSpc>
              <a:spcAft>
                <a:spcPts val="600"/>
              </a:spcAft>
              <a:buFont typeface="Arial" panose="020B0604020202020204" pitchFamily="34" charset="0"/>
              <a:buChar char="•"/>
            </a:pPr>
            <a:r>
              <a:rPr lang="en-US" sz="2000" dirty="0"/>
              <a:t>The continued forcible and violent taking of land and denigration of the culture of Indigenous peoples</a:t>
            </a:r>
          </a:p>
          <a:p>
            <a:pPr marL="285750" indent="-228600">
              <a:lnSpc>
                <a:spcPct val="90000"/>
              </a:lnSpc>
              <a:spcAft>
                <a:spcPts val="600"/>
              </a:spcAft>
              <a:buFont typeface="Arial" panose="020B0604020202020204" pitchFamily="34" charset="0"/>
              <a:buChar char="•"/>
            </a:pPr>
            <a:r>
              <a:rPr lang="en-US" sz="2000" dirty="0"/>
              <a:t>Fort Laramie Treaty of 1851: US </a:t>
            </a:r>
            <a:r>
              <a:rPr lang="en-US" sz="2000" dirty="0" err="1"/>
              <a:t>recognised</a:t>
            </a:r>
            <a:r>
              <a:rPr lang="en-US" sz="2000" dirty="0"/>
              <a:t> Native American lands, Cheyenne, Sioux, Arapaho, Crow, Assiniboine, Mandan, Hidatsa and Arikara Nations agreed peace and granted safe passage for settlers through their territories</a:t>
            </a:r>
          </a:p>
          <a:p>
            <a:pPr marL="285750" indent="-228600">
              <a:lnSpc>
                <a:spcPct val="90000"/>
              </a:lnSpc>
              <a:spcAft>
                <a:spcPts val="600"/>
              </a:spcAft>
              <a:buFont typeface="Arial" panose="020B0604020202020204" pitchFamily="34" charset="0"/>
              <a:buChar char="•"/>
            </a:pPr>
            <a:r>
              <a:rPr lang="en-US" sz="2000" dirty="0"/>
              <a:t>Plains Indian Wars (1850-90): prolonged and bloody conflict between the US army and the Native Americans of the Great Plains – the Sioux fought heroically but were ultimately defeated in1890</a:t>
            </a:r>
          </a:p>
          <a:p>
            <a:endParaRPr lang="en-GB" dirty="0"/>
          </a:p>
        </p:txBody>
      </p:sp>
      <p:pic>
        <p:nvPicPr>
          <p:cNvPr id="4" name="Picture 2" descr="Sitting Bull - Tribe, Death &amp; Quotes - Biography">
            <a:extLst>
              <a:ext uri="{FF2B5EF4-FFF2-40B4-BE49-F238E27FC236}">
                <a16:creationId xmlns:a16="http://schemas.microsoft.com/office/drawing/2014/main" id="{6618E072-E110-FB44-8A9F-6482A3D4F0C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413" t="-1" r="5118" b="-1"/>
          <a:stretch/>
        </p:blipFill>
        <p:spPr bwMode="auto">
          <a:xfrm>
            <a:off x="7480052" y="732381"/>
            <a:ext cx="2358670" cy="26966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Sioux warriors. Double click on image to ENLARGE. | Native american  warrior, Warrior paint, Native american art">
            <a:extLst>
              <a:ext uri="{FF2B5EF4-FFF2-40B4-BE49-F238E27FC236}">
                <a16:creationId xmlns:a16="http://schemas.microsoft.com/office/drawing/2014/main" id="{AEA3870A-F7E4-C64D-B8DE-B0BD340416B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108" r="-3" b="2276"/>
          <a:stretch/>
        </p:blipFill>
        <p:spPr bwMode="auto">
          <a:xfrm>
            <a:off x="9612811" y="732381"/>
            <a:ext cx="2415178" cy="26966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2C373119-ACE7-324D-A2B6-C3BCDE06065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157" r="1" b="15701"/>
          <a:stretch/>
        </p:blipFill>
        <p:spPr bwMode="auto">
          <a:xfrm>
            <a:off x="7480052" y="3429000"/>
            <a:ext cx="4547937" cy="2454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78054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F3E91-32C8-3948-AC0A-6D7A1D65B4D1}"/>
              </a:ext>
            </a:extLst>
          </p:cNvPr>
          <p:cNvSpPr>
            <a:spLocks noGrp="1"/>
          </p:cNvSpPr>
          <p:nvPr>
            <p:ph type="title"/>
          </p:nvPr>
        </p:nvSpPr>
        <p:spPr/>
        <p:txBody>
          <a:bodyPr/>
          <a:lstStyle/>
          <a:p>
            <a:r>
              <a:rPr lang="en-GB" dirty="0"/>
              <a:t>Legacy of Colonialism:</a:t>
            </a:r>
            <a:br>
              <a:rPr lang="en-GB" dirty="0"/>
            </a:br>
            <a:r>
              <a:rPr lang="en-GB" dirty="0"/>
              <a:t>Land</a:t>
            </a:r>
          </a:p>
        </p:txBody>
      </p:sp>
      <p:sp>
        <p:nvSpPr>
          <p:cNvPr id="3" name="Content Placeholder 2">
            <a:extLst>
              <a:ext uri="{FF2B5EF4-FFF2-40B4-BE49-F238E27FC236}">
                <a16:creationId xmlns:a16="http://schemas.microsoft.com/office/drawing/2014/main" id="{8E271893-D021-B944-AB5C-929B7E22A64F}"/>
              </a:ext>
            </a:extLst>
          </p:cNvPr>
          <p:cNvSpPr>
            <a:spLocks noGrp="1"/>
          </p:cNvSpPr>
          <p:nvPr>
            <p:ph idx="1"/>
          </p:nvPr>
        </p:nvSpPr>
        <p:spPr>
          <a:xfrm>
            <a:off x="1371600" y="2286000"/>
            <a:ext cx="4365353" cy="3581400"/>
          </a:xfrm>
        </p:spPr>
        <p:txBody>
          <a:bodyPr/>
          <a:lstStyle/>
          <a:p>
            <a:r>
              <a:rPr lang="en-US" dirty="0"/>
              <a:t>In the 100 years after American independence the Native American population of the continent was decimated with the majority of survivors being forced to live on reservations. </a:t>
            </a:r>
          </a:p>
          <a:p>
            <a:r>
              <a:rPr lang="en-US" sz="2000" dirty="0"/>
              <a:t>Huge numbers of migrants came from Britain and were part of this forcible and exploitative westward expansion of the country</a:t>
            </a:r>
            <a:endParaRPr lang="en-GB" dirty="0"/>
          </a:p>
        </p:txBody>
      </p:sp>
      <p:pic>
        <p:nvPicPr>
          <p:cNvPr id="4" name="Content Placeholder 3" descr="Indian reservations in America : r/MapPorn">
            <a:extLst>
              <a:ext uri="{FF2B5EF4-FFF2-40B4-BE49-F238E27FC236}">
                <a16:creationId xmlns:a16="http://schemas.microsoft.com/office/drawing/2014/main" id="{8A8EE39E-9983-9D42-8220-7E07FCE1F2E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511" b="-2"/>
          <a:stretch/>
        </p:blipFill>
        <p:spPr bwMode="auto">
          <a:xfrm>
            <a:off x="5736953" y="1964296"/>
            <a:ext cx="6170299" cy="422480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EEAA4C8-FC2F-AB47-A582-B51850D7257C}"/>
              </a:ext>
            </a:extLst>
          </p:cNvPr>
          <p:cNvSpPr txBox="1"/>
          <p:nvPr/>
        </p:nvSpPr>
        <p:spPr>
          <a:xfrm>
            <a:off x="5736953" y="6267069"/>
            <a:ext cx="6100010" cy="590931"/>
          </a:xfrm>
          <a:prstGeom prst="rect">
            <a:avLst/>
          </a:prstGeom>
          <a:noFill/>
        </p:spPr>
        <p:txBody>
          <a:bodyPr wrap="square">
            <a:spAutoFit/>
          </a:bodyPr>
          <a:lstStyle/>
          <a:p>
            <a:pPr>
              <a:lnSpc>
                <a:spcPct val="90000"/>
              </a:lnSpc>
              <a:spcAft>
                <a:spcPts val="600"/>
              </a:spcAft>
            </a:pPr>
            <a:r>
              <a:rPr lang="en-US" sz="1800" dirty="0"/>
              <a:t>The map shows the pattern of Native American reservations today.</a:t>
            </a:r>
          </a:p>
        </p:txBody>
      </p:sp>
    </p:spTree>
    <p:extLst>
      <p:ext uri="{BB962C8B-B14F-4D97-AF65-F5344CB8AC3E}">
        <p14:creationId xmlns:p14="http://schemas.microsoft.com/office/powerpoint/2010/main" val="17269127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850CD-D474-F34B-9B43-A14D77D24944}"/>
              </a:ext>
            </a:extLst>
          </p:cNvPr>
          <p:cNvSpPr>
            <a:spLocks noGrp="1"/>
          </p:cNvSpPr>
          <p:nvPr>
            <p:ph type="title"/>
          </p:nvPr>
        </p:nvSpPr>
        <p:spPr/>
        <p:txBody>
          <a:bodyPr/>
          <a:lstStyle/>
          <a:p>
            <a:r>
              <a:rPr lang="en-GB" dirty="0"/>
              <a:t>Legacy of Colonialism: Slavery</a:t>
            </a:r>
          </a:p>
        </p:txBody>
      </p:sp>
      <p:sp>
        <p:nvSpPr>
          <p:cNvPr id="3" name="Content Placeholder 2">
            <a:extLst>
              <a:ext uri="{FF2B5EF4-FFF2-40B4-BE49-F238E27FC236}">
                <a16:creationId xmlns:a16="http://schemas.microsoft.com/office/drawing/2014/main" id="{011C36EE-792D-C84E-AB7D-92BA70302346}"/>
              </a:ext>
            </a:extLst>
          </p:cNvPr>
          <p:cNvSpPr>
            <a:spLocks noGrp="1"/>
          </p:cNvSpPr>
          <p:nvPr>
            <p:ph idx="1"/>
          </p:nvPr>
        </p:nvSpPr>
        <p:spPr>
          <a:xfrm>
            <a:off x="1371600" y="1756611"/>
            <a:ext cx="7411453" cy="4644189"/>
          </a:xfrm>
        </p:spPr>
        <p:txBody>
          <a:bodyPr>
            <a:normAutofit/>
          </a:bodyPr>
          <a:lstStyle/>
          <a:p>
            <a:pPr marL="384048" lvl="1">
              <a:lnSpc>
                <a:spcPct val="104000"/>
              </a:lnSpc>
              <a:spcBef>
                <a:spcPts val="1000"/>
              </a:spcBef>
              <a:buFont typeface="Franklin Gothic Book" panose="020B0503020102020204" pitchFamily="34" charset="0"/>
              <a:buChar char="■"/>
            </a:pPr>
            <a:r>
              <a:rPr lang="en-US" i="0" dirty="0"/>
              <a:t>American civil war 1861—1865 after which slavery was ended in the United States</a:t>
            </a:r>
          </a:p>
          <a:p>
            <a:pPr marL="384048" lvl="1">
              <a:lnSpc>
                <a:spcPct val="104000"/>
              </a:lnSpc>
              <a:spcBef>
                <a:spcPts val="1000"/>
              </a:spcBef>
              <a:buFont typeface="Franklin Gothic Book" panose="020B0503020102020204" pitchFamily="34" charset="0"/>
              <a:buChar char="■"/>
            </a:pPr>
            <a:r>
              <a:rPr lang="en-US" i="0" dirty="0"/>
              <a:t>Reconstruction, after the civil war – was an experiment in multi-racial democracy with 16 African-Americans elected to Congress</a:t>
            </a:r>
          </a:p>
          <a:p>
            <a:pPr marL="384048" lvl="1">
              <a:lnSpc>
                <a:spcPct val="104000"/>
              </a:lnSpc>
              <a:spcBef>
                <a:spcPts val="1000"/>
              </a:spcBef>
              <a:buFont typeface="Franklin Gothic Book" panose="020B0503020102020204" pitchFamily="34" charset="0"/>
              <a:buChar char="■"/>
            </a:pPr>
            <a:r>
              <a:rPr lang="en-US" i="0" dirty="0"/>
              <a:t>Failure to provide former slaves with the promised ‘40 acres and a mule’ resulted in millions of African-Americans being locked into bonded </a:t>
            </a:r>
            <a:r>
              <a:rPr lang="en-US" i="0" dirty="0" err="1"/>
              <a:t>labour</a:t>
            </a:r>
            <a:endParaRPr lang="en-US" i="0" dirty="0"/>
          </a:p>
          <a:p>
            <a:pPr marL="384048" lvl="1">
              <a:lnSpc>
                <a:spcPct val="104000"/>
              </a:lnSpc>
              <a:spcBef>
                <a:spcPts val="1000"/>
              </a:spcBef>
              <a:buFont typeface="Franklin Gothic Book" panose="020B0503020102020204" pitchFamily="34" charset="0"/>
              <a:buChar char="■"/>
            </a:pPr>
            <a:r>
              <a:rPr lang="en-US" i="0" dirty="0"/>
              <a:t> White backlash and Jim Crow laws: policies of racial segregation and discrimination in the southern states kept in force until 1965, when the Civil Rights Movement brought them to an end.</a:t>
            </a:r>
          </a:p>
          <a:p>
            <a:endParaRPr lang="en-GB" dirty="0"/>
          </a:p>
        </p:txBody>
      </p:sp>
      <p:pic>
        <p:nvPicPr>
          <p:cNvPr id="4" name="Picture 2">
            <a:extLst>
              <a:ext uri="{FF2B5EF4-FFF2-40B4-BE49-F238E27FC236}">
                <a16:creationId xmlns:a16="http://schemas.microsoft.com/office/drawing/2014/main" id="{DA04C612-1E6D-5742-BDB7-410B6BC09F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3411" y="1359476"/>
            <a:ext cx="2656400" cy="3815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CEC11412-D3EF-E248-9EAA-3FCBBC241443}"/>
              </a:ext>
            </a:extLst>
          </p:cNvPr>
          <p:cNvSpPr txBox="1"/>
          <p:nvPr/>
        </p:nvSpPr>
        <p:spPr>
          <a:xfrm>
            <a:off x="8963411" y="5303083"/>
            <a:ext cx="2906871" cy="1200329"/>
          </a:xfrm>
          <a:prstGeom prst="rect">
            <a:avLst/>
          </a:prstGeom>
          <a:noFill/>
        </p:spPr>
        <p:txBody>
          <a:bodyPr wrap="square" rtlCol="0">
            <a:spAutoFit/>
          </a:bodyPr>
          <a:lstStyle/>
          <a:p>
            <a:r>
              <a:rPr lang="en-US" dirty="0"/>
              <a:t>Frederick Douglass: an abolitionist, born into slavery. He became United States Ambassador to Haiti</a:t>
            </a:r>
          </a:p>
        </p:txBody>
      </p:sp>
    </p:spTree>
    <p:extLst>
      <p:ext uri="{BB962C8B-B14F-4D97-AF65-F5344CB8AC3E}">
        <p14:creationId xmlns:p14="http://schemas.microsoft.com/office/powerpoint/2010/main" val="26189276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76991-3566-BF4E-A976-060BBBE21A02}"/>
              </a:ext>
            </a:extLst>
          </p:cNvPr>
          <p:cNvSpPr>
            <a:spLocks noGrp="1"/>
          </p:cNvSpPr>
          <p:nvPr>
            <p:ph type="title"/>
          </p:nvPr>
        </p:nvSpPr>
        <p:spPr/>
        <p:txBody>
          <a:bodyPr/>
          <a:lstStyle/>
          <a:p>
            <a:r>
              <a:rPr lang="en-GB" dirty="0"/>
              <a:t>Legacy of colonialism: America’s white settlers</a:t>
            </a:r>
          </a:p>
        </p:txBody>
      </p:sp>
      <p:sp>
        <p:nvSpPr>
          <p:cNvPr id="3" name="Content Placeholder 2">
            <a:extLst>
              <a:ext uri="{FF2B5EF4-FFF2-40B4-BE49-F238E27FC236}">
                <a16:creationId xmlns:a16="http://schemas.microsoft.com/office/drawing/2014/main" id="{D89D083B-7A85-904E-84FC-B59E4E883E4B}"/>
              </a:ext>
            </a:extLst>
          </p:cNvPr>
          <p:cNvSpPr>
            <a:spLocks noGrp="1"/>
          </p:cNvSpPr>
          <p:nvPr>
            <p:ph idx="1"/>
          </p:nvPr>
        </p:nvSpPr>
        <p:spPr>
          <a:xfrm>
            <a:off x="1371600" y="2286000"/>
            <a:ext cx="6543455" cy="3886200"/>
          </a:xfrm>
        </p:spPr>
        <p:txBody>
          <a:bodyPr>
            <a:normAutofit lnSpcReduction="10000"/>
          </a:bodyPr>
          <a:lstStyle/>
          <a:p>
            <a:r>
              <a:rPr lang="en-US" sz="2000" dirty="0"/>
              <a:t>An opening up of the continent to British/European ideas: white racial superiority; ‘manifest destiny’ – a belief they were natural inheritors of the continent</a:t>
            </a:r>
          </a:p>
          <a:p>
            <a:r>
              <a:rPr lang="en-US" sz="2000" dirty="0"/>
              <a:t>A continuous flood of migrants through the 19</a:t>
            </a:r>
            <a:r>
              <a:rPr lang="en-US" sz="2000" baseline="30000" dirty="0"/>
              <a:t>th</a:t>
            </a:r>
            <a:r>
              <a:rPr lang="en-US" sz="2000" dirty="0"/>
              <a:t> century, forcibly taking the land of the Native Americans and bringing the insights and technology of Britain’s Agricultural and later Industrial Revolutions</a:t>
            </a:r>
          </a:p>
          <a:p>
            <a:r>
              <a:rPr lang="en-US" sz="2000" dirty="0"/>
              <a:t>Exploitation of natural resources and destruction of ecosystems </a:t>
            </a:r>
          </a:p>
          <a:p>
            <a:r>
              <a:rPr lang="en-US" sz="2000" dirty="0"/>
              <a:t>A beacon of hope for so many British – a promise of freedom and economic possibility – but not for Native Americans or the enslaved</a:t>
            </a:r>
          </a:p>
        </p:txBody>
      </p:sp>
      <p:pic>
        <p:nvPicPr>
          <p:cNvPr id="4" name="Picture 2">
            <a:extLst>
              <a:ext uri="{FF2B5EF4-FFF2-40B4-BE49-F238E27FC236}">
                <a16:creationId xmlns:a16="http://schemas.microsoft.com/office/drawing/2014/main" id="{6A25F8CD-8370-134C-B2F6-9A7FD1A0F6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5055" y="3429000"/>
            <a:ext cx="3867463" cy="2946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08893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083CB-15D6-2A42-9CFF-E9BBE2511B52}"/>
              </a:ext>
            </a:extLst>
          </p:cNvPr>
          <p:cNvSpPr>
            <a:spLocks noGrp="1"/>
          </p:cNvSpPr>
          <p:nvPr>
            <p:ph type="title"/>
          </p:nvPr>
        </p:nvSpPr>
        <p:spPr/>
        <p:txBody>
          <a:bodyPr/>
          <a:lstStyle/>
          <a:p>
            <a:r>
              <a:rPr lang="en-GB" dirty="0"/>
              <a:t>Legacy of Colonialism: Over-exploitation of natural resources</a:t>
            </a:r>
          </a:p>
        </p:txBody>
      </p:sp>
      <p:pic>
        <p:nvPicPr>
          <p:cNvPr id="4" name="Picture 2">
            <a:extLst>
              <a:ext uri="{FF2B5EF4-FFF2-40B4-BE49-F238E27FC236}">
                <a16:creationId xmlns:a16="http://schemas.microsoft.com/office/drawing/2014/main" id="{7C88B047-6607-3541-9D53-F5D96D7AD15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252701" y="2556711"/>
            <a:ext cx="4363345" cy="2969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Home | The Dust Bowl">
            <a:extLst>
              <a:ext uri="{FF2B5EF4-FFF2-40B4-BE49-F238E27FC236}">
                <a16:creationId xmlns:a16="http://schemas.microsoft.com/office/drawing/2014/main" id="{7FBF7615-0E49-BC4D-9712-504CB48D07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2556712"/>
            <a:ext cx="5265138" cy="296988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1D5F57F-C04F-F24D-A3AC-449D0FCF2312}"/>
              </a:ext>
            </a:extLst>
          </p:cNvPr>
          <p:cNvSpPr txBox="1"/>
          <p:nvPr/>
        </p:nvSpPr>
        <p:spPr>
          <a:xfrm>
            <a:off x="1129145" y="5687406"/>
            <a:ext cx="5023263" cy="646331"/>
          </a:xfrm>
          <a:prstGeom prst="rect">
            <a:avLst/>
          </a:prstGeom>
          <a:noFill/>
        </p:spPr>
        <p:txBody>
          <a:bodyPr wrap="square" rtlCol="0">
            <a:spAutoFit/>
          </a:bodyPr>
          <a:lstStyle/>
          <a:p>
            <a:r>
              <a:rPr lang="en-US" dirty="0"/>
              <a:t>Dust bowls, the result of unsustainable farming methods imported from Europe</a:t>
            </a:r>
          </a:p>
        </p:txBody>
      </p:sp>
      <p:sp>
        <p:nvSpPr>
          <p:cNvPr id="7" name="TextBox 6">
            <a:extLst>
              <a:ext uri="{FF2B5EF4-FFF2-40B4-BE49-F238E27FC236}">
                <a16:creationId xmlns:a16="http://schemas.microsoft.com/office/drawing/2014/main" id="{171DFD17-5116-3142-B3B8-66F867873EFD}"/>
              </a:ext>
            </a:extLst>
          </p:cNvPr>
          <p:cNvSpPr txBox="1"/>
          <p:nvPr/>
        </p:nvSpPr>
        <p:spPr>
          <a:xfrm>
            <a:off x="7252701" y="5710171"/>
            <a:ext cx="4276106" cy="646331"/>
          </a:xfrm>
          <a:prstGeom prst="rect">
            <a:avLst/>
          </a:prstGeom>
          <a:noFill/>
        </p:spPr>
        <p:txBody>
          <a:bodyPr wrap="square" rtlCol="0">
            <a:spAutoFit/>
          </a:bodyPr>
          <a:lstStyle/>
          <a:p>
            <a:r>
              <a:rPr lang="en-US" dirty="0"/>
              <a:t>The bison was hunted almost to extinction by white hunters</a:t>
            </a:r>
          </a:p>
        </p:txBody>
      </p:sp>
    </p:spTree>
    <p:extLst>
      <p:ext uri="{BB962C8B-B14F-4D97-AF65-F5344CB8AC3E}">
        <p14:creationId xmlns:p14="http://schemas.microsoft.com/office/powerpoint/2010/main" val="38848374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446B1-228B-C446-80BC-8F615696C2D2}"/>
              </a:ext>
            </a:extLst>
          </p:cNvPr>
          <p:cNvSpPr>
            <a:spLocks noGrp="1"/>
          </p:cNvSpPr>
          <p:nvPr>
            <p:ph type="title"/>
          </p:nvPr>
        </p:nvSpPr>
        <p:spPr/>
        <p:txBody>
          <a:bodyPr/>
          <a:lstStyle/>
          <a:p>
            <a:r>
              <a:rPr lang="en-GB" dirty="0"/>
              <a:t>The ongoing fight for equality</a:t>
            </a:r>
          </a:p>
        </p:txBody>
      </p:sp>
      <p:sp>
        <p:nvSpPr>
          <p:cNvPr id="3" name="Content Placeholder 2">
            <a:extLst>
              <a:ext uri="{FF2B5EF4-FFF2-40B4-BE49-F238E27FC236}">
                <a16:creationId xmlns:a16="http://schemas.microsoft.com/office/drawing/2014/main" id="{A73F1049-3BA1-684A-8F8E-F9AE551F4C84}"/>
              </a:ext>
            </a:extLst>
          </p:cNvPr>
          <p:cNvSpPr>
            <a:spLocks noGrp="1"/>
          </p:cNvSpPr>
          <p:nvPr>
            <p:ph idx="1"/>
          </p:nvPr>
        </p:nvSpPr>
        <p:spPr>
          <a:xfrm>
            <a:off x="1371600" y="1638300"/>
            <a:ext cx="9601200" cy="3581400"/>
          </a:xfrm>
        </p:spPr>
        <p:txBody>
          <a:bodyPr/>
          <a:lstStyle/>
          <a:p>
            <a:pPr lvl="0"/>
            <a:r>
              <a:rPr lang="en-GB" sz="2000" dirty="0"/>
              <a:t>Pattern of ill-treatment and taking of land from Native Americans established under British colonialism</a:t>
            </a:r>
            <a:r>
              <a:rPr lang="en-US" sz="2000" dirty="0"/>
              <a:t> with Native American people still fighting for claim to their homelands and disproportionately impoverished.</a:t>
            </a:r>
          </a:p>
          <a:p>
            <a:r>
              <a:rPr lang="en-GB" sz="2000" dirty="0"/>
              <a:t>British colonialism embedded slavery as integral to the economy and the society. </a:t>
            </a:r>
            <a:r>
              <a:rPr lang="en-US" sz="2000" dirty="0"/>
              <a:t>Those with lineages to the slave trade, still persecuted by racist and oppressive cultures and structures in the US.</a:t>
            </a:r>
          </a:p>
          <a:p>
            <a:endParaRPr lang="en-GB" dirty="0"/>
          </a:p>
        </p:txBody>
      </p:sp>
      <p:pic>
        <p:nvPicPr>
          <p:cNvPr id="5" name="Picture 2" descr="Mapping Black Lives Matter Protests Around The World | Here &amp;amp; Now">
            <a:extLst>
              <a:ext uri="{FF2B5EF4-FFF2-40B4-BE49-F238E27FC236}">
                <a16:creationId xmlns:a16="http://schemas.microsoft.com/office/drawing/2014/main" id="{1D07ECCD-42B8-E24A-A6A1-3D4D7AEB23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1610" y="3579831"/>
            <a:ext cx="3911190" cy="260745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The battle over the Dakota Access Pipeline, explained - Vox">
            <a:extLst>
              <a:ext uri="{FF2B5EF4-FFF2-40B4-BE49-F238E27FC236}">
                <a16:creationId xmlns:a16="http://schemas.microsoft.com/office/drawing/2014/main" id="{CFB82166-73F8-A74B-968F-C4B94B5986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7364" y="3579831"/>
            <a:ext cx="3750992" cy="250066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723B6F8-EF92-0248-A9B1-FA982BDB242D}"/>
              </a:ext>
            </a:extLst>
          </p:cNvPr>
          <p:cNvSpPr txBox="1"/>
          <p:nvPr/>
        </p:nvSpPr>
        <p:spPr>
          <a:xfrm>
            <a:off x="1894090" y="6080492"/>
            <a:ext cx="4778305" cy="584775"/>
          </a:xfrm>
          <a:prstGeom prst="rect">
            <a:avLst/>
          </a:prstGeom>
          <a:noFill/>
        </p:spPr>
        <p:txBody>
          <a:bodyPr wrap="square" rtlCol="0">
            <a:spAutoFit/>
          </a:bodyPr>
          <a:lstStyle/>
          <a:p>
            <a:r>
              <a:rPr lang="en-US" sz="1600" dirty="0"/>
              <a:t>Dakota access pipeline protest, 2016 (Native Americans protesting against a breach of the Fort Laramie Treaty)</a:t>
            </a:r>
          </a:p>
        </p:txBody>
      </p:sp>
      <p:sp>
        <p:nvSpPr>
          <p:cNvPr id="8" name="TextBox 7">
            <a:extLst>
              <a:ext uri="{FF2B5EF4-FFF2-40B4-BE49-F238E27FC236}">
                <a16:creationId xmlns:a16="http://schemas.microsoft.com/office/drawing/2014/main" id="{EBAE5BAC-4F69-B949-AB7C-66783D41A207}"/>
              </a:ext>
            </a:extLst>
          </p:cNvPr>
          <p:cNvSpPr txBox="1"/>
          <p:nvPr/>
        </p:nvSpPr>
        <p:spPr>
          <a:xfrm>
            <a:off x="7061610" y="6187290"/>
            <a:ext cx="3772349" cy="338554"/>
          </a:xfrm>
          <a:prstGeom prst="rect">
            <a:avLst/>
          </a:prstGeom>
          <a:noFill/>
        </p:spPr>
        <p:txBody>
          <a:bodyPr wrap="square" rtlCol="0">
            <a:spAutoFit/>
          </a:bodyPr>
          <a:lstStyle/>
          <a:p>
            <a:r>
              <a:rPr lang="en-US" sz="1600" dirty="0"/>
              <a:t>Black Lives Matter, 2013 - present</a:t>
            </a:r>
          </a:p>
        </p:txBody>
      </p:sp>
    </p:spTree>
    <p:extLst>
      <p:ext uri="{BB962C8B-B14F-4D97-AF65-F5344CB8AC3E}">
        <p14:creationId xmlns:p14="http://schemas.microsoft.com/office/powerpoint/2010/main" val="13959816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arack Obama issues statement on Kabul attack: &amp;#39;Heartbroken&amp;#39;">
            <a:extLst>
              <a:ext uri="{FF2B5EF4-FFF2-40B4-BE49-F238E27FC236}">
                <a16:creationId xmlns:a16="http://schemas.microsoft.com/office/drawing/2014/main" id="{DB521352-B379-1B48-8A67-DBEA8B5C8A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43719" y="3373601"/>
            <a:ext cx="4202921" cy="28023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LaDuke, Winona | SpeakOut">
            <a:extLst>
              <a:ext uri="{FF2B5EF4-FFF2-40B4-BE49-F238E27FC236}">
                <a16:creationId xmlns:a16="http://schemas.microsoft.com/office/drawing/2014/main" id="{A935A9D2-7F42-EB41-9F2F-0E27860E9F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7568" y="3367269"/>
            <a:ext cx="3786206" cy="267962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B712094-2926-9B4C-A7F4-FD82C43278E7}"/>
              </a:ext>
            </a:extLst>
          </p:cNvPr>
          <p:cNvSpPr txBox="1"/>
          <p:nvPr/>
        </p:nvSpPr>
        <p:spPr>
          <a:xfrm>
            <a:off x="927920" y="6093059"/>
            <a:ext cx="4795208" cy="584775"/>
          </a:xfrm>
          <a:prstGeom prst="rect">
            <a:avLst/>
          </a:prstGeom>
          <a:noFill/>
        </p:spPr>
        <p:txBody>
          <a:bodyPr wrap="square" rtlCol="0">
            <a:spAutoFit/>
          </a:bodyPr>
          <a:lstStyle/>
          <a:p>
            <a:r>
              <a:rPr lang="en-US" sz="1600" dirty="0"/>
              <a:t>Winona LaDuke, Ojibwe economist, environmentalist, writer and activist</a:t>
            </a:r>
          </a:p>
        </p:txBody>
      </p:sp>
      <p:sp>
        <p:nvSpPr>
          <p:cNvPr id="7" name="TextBox 6">
            <a:extLst>
              <a:ext uri="{FF2B5EF4-FFF2-40B4-BE49-F238E27FC236}">
                <a16:creationId xmlns:a16="http://schemas.microsoft.com/office/drawing/2014/main" id="{6FB23100-DB6F-B342-8245-381CFB5F8180}"/>
              </a:ext>
            </a:extLst>
          </p:cNvPr>
          <p:cNvSpPr txBox="1"/>
          <p:nvPr/>
        </p:nvSpPr>
        <p:spPr>
          <a:xfrm>
            <a:off x="7643719" y="6385446"/>
            <a:ext cx="5391864" cy="338554"/>
          </a:xfrm>
          <a:prstGeom prst="rect">
            <a:avLst/>
          </a:prstGeom>
          <a:noFill/>
        </p:spPr>
        <p:txBody>
          <a:bodyPr wrap="square" rtlCol="0">
            <a:spAutoFit/>
          </a:bodyPr>
          <a:lstStyle/>
          <a:p>
            <a:r>
              <a:rPr lang="en-US" sz="1600" dirty="0"/>
              <a:t>Barak Obama, first black President of the US</a:t>
            </a:r>
          </a:p>
        </p:txBody>
      </p:sp>
      <p:sp>
        <p:nvSpPr>
          <p:cNvPr id="8" name="TextBox 7">
            <a:extLst>
              <a:ext uri="{FF2B5EF4-FFF2-40B4-BE49-F238E27FC236}">
                <a16:creationId xmlns:a16="http://schemas.microsoft.com/office/drawing/2014/main" id="{D35DA057-E09C-C246-873F-DEE62DFC0F20}"/>
              </a:ext>
            </a:extLst>
          </p:cNvPr>
          <p:cNvSpPr txBox="1"/>
          <p:nvPr/>
        </p:nvSpPr>
        <p:spPr>
          <a:xfrm>
            <a:off x="4860884" y="180166"/>
            <a:ext cx="4771813" cy="584775"/>
          </a:xfrm>
          <a:prstGeom prst="rect">
            <a:avLst/>
          </a:prstGeom>
          <a:noFill/>
        </p:spPr>
        <p:txBody>
          <a:bodyPr wrap="square" rtlCol="0">
            <a:spAutoFit/>
          </a:bodyPr>
          <a:lstStyle/>
          <a:p>
            <a:r>
              <a:rPr lang="en-GB" sz="1600" dirty="0" err="1"/>
              <a:t>Dr.</a:t>
            </a:r>
            <a:r>
              <a:rPr lang="en-GB" sz="1600" dirty="0"/>
              <a:t> Adrienne Keene, academic, activist blogger and author of ‘Notable Native People’</a:t>
            </a:r>
          </a:p>
        </p:txBody>
      </p:sp>
      <p:pic>
        <p:nvPicPr>
          <p:cNvPr id="9" name="Picture 8">
            <a:extLst>
              <a:ext uri="{FF2B5EF4-FFF2-40B4-BE49-F238E27FC236}">
                <a16:creationId xmlns:a16="http://schemas.microsoft.com/office/drawing/2014/main" id="{8118277E-4D87-684D-855F-7D77C4BEA5E1}"/>
              </a:ext>
            </a:extLst>
          </p:cNvPr>
          <p:cNvPicPr>
            <a:picLocks noChangeAspect="1"/>
          </p:cNvPicPr>
          <p:nvPr/>
        </p:nvPicPr>
        <p:blipFill>
          <a:blip r:embed="rId4"/>
          <a:stretch>
            <a:fillRect/>
          </a:stretch>
        </p:blipFill>
        <p:spPr>
          <a:xfrm>
            <a:off x="4860884" y="811109"/>
            <a:ext cx="4795208" cy="2509992"/>
          </a:xfrm>
          <a:prstGeom prst="rect">
            <a:avLst/>
          </a:prstGeom>
        </p:spPr>
      </p:pic>
    </p:spTree>
    <p:extLst>
      <p:ext uri="{BB962C8B-B14F-4D97-AF65-F5344CB8AC3E}">
        <p14:creationId xmlns:p14="http://schemas.microsoft.com/office/powerpoint/2010/main" val="6360135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9ED4D-32ED-0C46-B9E0-27031DCA39F3}"/>
              </a:ext>
            </a:extLst>
          </p:cNvPr>
          <p:cNvSpPr>
            <a:spLocks noGrp="1"/>
          </p:cNvSpPr>
          <p:nvPr>
            <p:ph type="title"/>
          </p:nvPr>
        </p:nvSpPr>
        <p:spPr/>
        <p:txBody>
          <a:bodyPr/>
          <a:lstStyle/>
          <a:p>
            <a:r>
              <a:rPr lang="en-GB" dirty="0"/>
              <a:t>Geography of North America </a:t>
            </a:r>
          </a:p>
        </p:txBody>
      </p:sp>
      <p:sp>
        <p:nvSpPr>
          <p:cNvPr id="3" name="Content Placeholder 2">
            <a:extLst>
              <a:ext uri="{FF2B5EF4-FFF2-40B4-BE49-F238E27FC236}">
                <a16:creationId xmlns:a16="http://schemas.microsoft.com/office/drawing/2014/main" id="{977E5E00-9F37-9944-95A4-92B21B3F3299}"/>
              </a:ext>
            </a:extLst>
          </p:cNvPr>
          <p:cNvSpPr>
            <a:spLocks noGrp="1"/>
          </p:cNvSpPr>
          <p:nvPr>
            <p:ph idx="1"/>
          </p:nvPr>
        </p:nvSpPr>
        <p:spPr>
          <a:xfrm>
            <a:off x="1371600" y="5133542"/>
            <a:ext cx="4396374" cy="733858"/>
          </a:xfrm>
        </p:spPr>
        <p:txBody>
          <a:bodyPr/>
          <a:lstStyle/>
          <a:p>
            <a:r>
              <a:rPr lang="en-GB" dirty="0"/>
              <a:t>The USA is around 40 times bigger than the UK</a:t>
            </a:r>
          </a:p>
        </p:txBody>
      </p:sp>
      <p:pic>
        <p:nvPicPr>
          <p:cNvPr id="4" name="Picture 3">
            <a:extLst>
              <a:ext uri="{FF2B5EF4-FFF2-40B4-BE49-F238E27FC236}">
                <a16:creationId xmlns:a16="http://schemas.microsoft.com/office/drawing/2014/main" id="{1FF5BD52-ECFD-8946-A8C6-14D88B53B4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643329"/>
            <a:ext cx="5820719" cy="3899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a:extLst>
              <a:ext uri="{FF2B5EF4-FFF2-40B4-BE49-F238E27FC236}">
                <a16:creationId xmlns:a16="http://schemas.microsoft.com/office/drawing/2014/main" id="{DB6AD0D4-7997-B54D-9BD4-F0860F720A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2286000"/>
            <a:ext cx="4396374" cy="2733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2">
            <a:extLst>
              <a:ext uri="{FF2B5EF4-FFF2-40B4-BE49-F238E27FC236}">
                <a16:creationId xmlns:a16="http://schemas.microsoft.com/office/drawing/2014/main" id="{2EBA92E3-1375-0749-9993-C76F634C30EC}"/>
              </a:ext>
            </a:extLst>
          </p:cNvPr>
          <p:cNvSpPr txBox="1">
            <a:spLocks/>
          </p:cNvSpPr>
          <p:nvPr/>
        </p:nvSpPr>
        <p:spPr>
          <a:xfrm>
            <a:off x="6096000" y="5620291"/>
            <a:ext cx="6096000" cy="1103818"/>
          </a:xfrm>
          <a:prstGeom prst="rect">
            <a:avLst/>
          </a:prstGeom>
        </p:spPr>
        <p:txBody>
          <a:bodyPr vert="horz" lIns="91440" tIns="45720" rIns="91440" bIns="45720" rtlCol="0">
            <a:no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r>
              <a:rPr lang="en-GB" dirty="0"/>
              <a:t>Northern America has a very varied climate and landscape, with wide coastal plans in the middle and mountains in both the East and West</a:t>
            </a:r>
          </a:p>
        </p:txBody>
      </p:sp>
    </p:spTree>
    <p:extLst>
      <p:ext uri="{BB962C8B-B14F-4D97-AF65-F5344CB8AC3E}">
        <p14:creationId xmlns:p14="http://schemas.microsoft.com/office/powerpoint/2010/main" val="2584471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8721C-1EAE-1447-82EE-414FE7BCC5D8}"/>
              </a:ext>
            </a:extLst>
          </p:cNvPr>
          <p:cNvSpPr>
            <a:spLocks noGrp="1"/>
          </p:cNvSpPr>
          <p:nvPr>
            <p:ph type="title"/>
          </p:nvPr>
        </p:nvSpPr>
        <p:spPr/>
        <p:txBody>
          <a:bodyPr/>
          <a:lstStyle/>
          <a:p>
            <a:r>
              <a:rPr lang="en-GB" dirty="0"/>
              <a:t>Indigenous civilisations</a:t>
            </a:r>
          </a:p>
        </p:txBody>
      </p:sp>
      <p:sp>
        <p:nvSpPr>
          <p:cNvPr id="3" name="Content Placeholder 2">
            <a:extLst>
              <a:ext uri="{FF2B5EF4-FFF2-40B4-BE49-F238E27FC236}">
                <a16:creationId xmlns:a16="http://schemas.microsoft.com/office/drawing/2014/main" id="{FE667E8A-9F5A-E24A-8130-3D7400095BE4}"/>
              </a:ext>
            </a:extLst>
          </p:cNvPr>
          <p:cNvSpPr>
            <a:spLocks noGrp="1"/>
          </p:cNvSpPr>
          <p:nvPr>
            <p:ph idx="1"/>
          </p:nvPr>
        </p:nvSpPr>
        <p:spPr>
          <a:xfrm>
            <a:off x="1371600" y="1788160"/>
            <a:ext cx="5801360" cy="4079240"/>
          </a:xfrm>
        </p:spPr>
        <p:txBody>
          <a:bodyPr>
            <a:normAutofit/>
          </a:bodyPr>
          <a:lstStyle/>
          <a:p>
            <a:r>
              <a:rPr lang="en-US" sz="2000" dirty="0"/>
              <a:t>The </a:t>
            </a:r>
            <a:r>
              <a:rPr lang="en-US" dirty="0"/>
              <a:t>total </a:t>
            </a:r>
            <a:r>
              <a:rPr lang="en-US" sz="2000" dirty="0"/>
              <a:t>population in North America was estimated as roughly 50 - 60 million before 1492. </a:t>
            </a:r>
          </a:p>
          <a:p>
            <a:r>
              <a:rPr kumimoji="0" lang="en-GB" sz="2000" b="0" i="0" u="none" strike="noStrike" kern="1200" cap="none" spc="0" normalizeH="0" baseline="0" noProof="0" dirty="0">
                <a:ln>
                  <a:noFill/>
                </a:ln>
                <a:solidFill>
                  <a:prstClr val="black"/>
                </a:solidFill>
                <a:effectLst/>
                <a:uLnTx/>
                <a:uFillTx/>
                <a:ea typeface="+mn-ea"/>
                <a:cs typeface="+mn-cs"/>
              </a:rPr>
              <a:t>There were examples of peaceful cooperation between different tribes</a:t>
            </a:r>
          </a:p>
          <a:p>
            <a:endParaRPr lang="en-GB" dirty="0"/>
          </a:p>
        </p:txBody>
      </p:sp>
      <p:pic>
        <p:nvPicPr>
          <p:cNvPr id="4" name="Picture 3">
            <a:extLst>
              <a:ext uri="{FF2B5EF4-FFF2-40B4-BE49-F238E27FC236}">
                <a16:creationId xmlns:a16="http://schemas.microsoft.com/office/drawing/2014/main" id="{83FD9861-5FA9-AD43-A4C5-57ACD15297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0320" y="278314"/>
            <a:ext cx="4202156" cy="5705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650EEAD1-8120-944E-A209-0085DC6A6D0D}"/>
              </a:ext>
            </a:extLst>
          </p:cNvPr>
          <p:cNvSpPr txBox="1"/>
          <p:nvPr/>
        </p:nvSpPr>
        <p:spPr>
          <a:xfrm>
            <a:off x="7640320" y="6067975"/>
            <a:ext cx="4348480" cy="646331"/>
          </a:xfrm>
          <a:prstGeom prst="rect">
            <a:avLst/>
          </a:prstGeom>
          <a:noFill/>
        </p:spPr>
        <p:txBody>
          <a:bodyPr wrap="square">
            <a:spAutoFit/>
          </a:bodyPr>
          <a:lstStyle/>
          <a:p>
            <a:r>
              <a:rPr lang="en-US" sz="1800" dirty="0"/>
              <a:t>Map showing the distribution of indigenous peoples over the continent</a:t>
            </a:r>
            <a:endParaRPr lang="en-GB" dirty="0"/>
          </a:p>
        </p:txBody>
      </p:sp>
      <p:pic>
        <p:nvPicPr>
          <p:cNvPr id="7" name="Picture 6">
            <a:extLst>
              <a:ext uri="{FF2B5EF4-FFF2-40B4-BE49-F238E27FC236}">
                <a16:creationId xmlns:a16="http://schemas.microsoft.com/office/drawing/2014/main" id="{2B411548-2136-5040-8DC8-5C9B7EC71D89}"/>
              </a:ext>
            </a:extLst>
          </p:cNvPr>
          <p:cNvPicPr>
            <a:picLocks noChangeAspect="1"/>
          </p:cNvPicPr>
          <p:nvPr/>
        </p:nvPicPr>
        <p:blipFill>
          <a:blip r:embed="rId4"/>
          <a:stretch>
            <a:fillRect/>
          </a:stretch>
        </p:blipFill>
        <p:spPr>
          <a:xfrm>
            <a:off x="5867400" y="3503911"/>
            <a:ext cx="1635760" cy="3193118"/>
          </a:xfrm>
          <a:prstGeom prst="rect">
            <a:avLst/>
          </a:prstGeom>
        </p:spPr>
      </p:pic>
      <p:sp>
        <p:nvSpPr>
          <p:cNvPr id="10" name="TextBox 9">
            <a:extLst>
              <a:ext uri="{FF2B5EF4-FFF2-40B4-BE49-F238E27FC236}">
                <a16:creationId xmlns:a16="http://schemas.microsoft.com/office/drawing/2014/main" id="{6C49F8F4-67B9-5B4F-9CEE-2F5AFE634EE7}"/>
              </a:ext>
            </a:extLst>
          </p:cNvPr>
          <p:cNvSpPr txBox="1"/>
          <p:nvPr/>
        </p:nvSpPr>
        <p:spPr>
          <a:xfrm>
            <a:off x="3181125" y="6067975"/>
            <a:ext cx="2564355" cy="646331"/>
          </a:xfrm>
          <a:prstGeom prst="rect">
            <a:avLst/>
          </a:prstGeom>
          <a:noFill/>
        </p:spPr>
        <p:txBody>
          <a:bodyPr wrap="square" rtlCol="0">
            <a:spAutoFit/>
          </a:bodyPr>
          <a:lstStyle/>
          <a:p>
            <a:pPr algn="r"/>
            <a:r>
              <a:rPr lang="en-GB" dirty="0"/>
              <a:t>Sketch of an Iroquois chief, circa 1802</a:t>
            </a:r>
          </a:p>
        </p:txBody>
      </p:sp>
      <p:sp>
        <p:nvSpPr>
          <p:cNvPr id="12" name="TextBox 11">
            <a:extLst>
              <a:ext uri="{FF2B5EF4-FFF2-40B4-BE49-F238E27FC236}">
                <a16:creationId xmlns:a16="http://schemas.microsoft.com/office/drawing/2014/main" id="{3A47BED6-1B36-2443-BDDB-1BB9A8ED3B96}"/>
              </a:ext>
            </a:extLst>
          </p:cNvPr>
          <p:cNvSpPr txBox="1"/>
          <p:nvPr/>
        </p:nvSpPr>
        <p:spPr>
          <a:xfrm>
            <a:off x="1112520" y="3503911"/>
            <a:ext cx="4632960" cy="2554545"/>
          </a:xfrm>
          <a:prstGeom prst="rect">
            <a:avLst/>
          </a:prstGeom>
          <a:noFill/>
        </p:spPr>
        <p:txBody>
          <a:bodyPr wrap="square">
            <a:spAutoFit/>
          </a:bodyPr>
          <a:lstStyle/>
          <a:p>
            <a:pPr marL="800100" lvl="1" indent="-342900">
              <a:buFontTx/>
              <a:buChar char="-"/>
            </a:pPr>
            <a:r>
              <a:rPr lang="en-GB" sz="2000" i="0" dirty="0">
                <a:solidFill>
                  <a:prstClr val="black"/>
                </a:solidFill>
              </a:rPr>
              <a:t>Such as the</a:t>
            </a:r>
            <a:r>
              <a:rPr kumimoji="0" lang="en-GB" sz="2000" b="0" i="0" u="none" strike="noStrike" kern="1200" cap="none" spc="0" normalizeH="0" baseline="0" noProof="0" dirty="0">
                <a:ln>
                  <a:noFill/>
                </a:ln>
                <a:solidFill>
                  <a:prstClr val="black"/>
                </a:solidFill>
                <a:effectLst/>
                <a:uLnTx/>
                <a:uFillTx/>
                <a:ea typeface="+mn-ea"/>
                <a:cs typeface="+mn-cs"/>
              </a:rPr>
              <a:t> powerful Iroquois Confederacy was formed sometime after 1450 CE and was a voluntary union of 6 Native American peoples based in upper ‘New York’ state</a:t>
            </a:r>
          </a:p>
          <a:p>
            <a:pPr marL="800100" lvl="1" indent="-342900">
              <a:buFontTx/>
              <a:buChar char="-"/>
            </a:pPr>
            <a:r>
              <a:rPr lang="en-GB" sz="2000" dirty="0">
                <a:solidFill>
                  <a:prstClr val="black"/>
                </a:solidFill>
              </a:rPr>
              <a:t>The Wampanoag confederation in the North East</a:t>
            </a:r>
            <a:endParaRPr kumimoji="0" lang="en-US" sz="20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2486351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27409-FA66-4345-B321-A2083DAE0926}"/>
              </a:ext>
            </a:extLst>
          </p:cNvPr>
          <p:cNvSpPr>
            <a:spLocks noGrp="1"/>
          </p:cNvSpPr>
          <p:nvPr>
            <p:ph type="title"/>
          </p:nvPr>
        </p:nvSpPr>
        <p:spPr/>
        <p:txBody>
          <a:bodyPr/>
          <a:lstStyle/>
          <a:p>
            <a:r>
              <a:rPr lang="en-GB" dirty="0"/>
              <a:t>Mississippian Mound Builder</a:t>
            </a:r>
          </a:p>
        </p:txBody>
      </p:sp>
      <p:sp>
        <p:nvSpPr>
          <p:cNvPr id="3" name="Content Placeholder 2">
            <a:extLst>
              <a:ext uri="{FF2B5EF4-FFF2-40B4-BE49-F238E27FC236}">
                <a16:creationId xmlns:a16="http://schemas.microsoft.com/office/drawing/2014/main" id="{5EDEE666-1C59-3A42-8D56-E04981B7AB4F}"/>
              </a:ext>
            </a:extLst>
          </p:cNvPr>
          <p:cNvSpPr>
            <a:spLocks noGrp="1"/>
          </p:cNvSpPr>
          <p:nvPr>
            <p:ph idx="1"/>
          </p:nvPr>
        </p:nvSpPr>
        <p:spPr>
          <a:xfrm>
            <a:off x="1371600" y="1788160"/>
            <a:ext cx="10251440" cy="2486994"/>
          </a:xfrm>
        </p:spPr>
        <p:txBody>
          <a:bodyPr/>
          <a:lstStyle/>
          <a:p>
            <a:r>
              <a:rPr lang="en-US" sz="2000" dirty="0"/>
              <a:t>Mississippian Mound Builder communities (800 – 1500 AD) lived in permanent settlements, which featured ceremonial mounds. The largest, in southern Illinois, contained up to 50,000 residents. </a:t>
            </a:r>
          </a:p>
          <a:p>
            <a:r>
              <a:rPr lang="en-GB" sz="2000" dirty="0"/>
              <a:t>They farmed maize and beans and established large towns, with specialised crafts and long-distance trade links.</a:t>
            </a:r>
          </a:p>
          <a:p>
            <a:r>
              <a:rPr lang="en-GB" sz="2000" dirty="0"/>
              <a:t>The peoples’ religion was animism, a belief that all things in nature are animated by a spirit and are all inter-connected. </a:t>
            </a:r>
          </a:p>
          <a:p>
            <a:endParaRPr lang="en-GB" dirty="0"/>
          </a:p>
        </p:txBody>
      </p:sp>
      <p:pic>
        <p:nvPicPr>
          <p:cNvPr id="4" name="Picture 2">
            <a:extLst>
              <a:ext uri="{FF2B5EF4-FFF2-40B4-BE49-F238E27FC236}">
                <a16:creationId xmlns:a16="http://schemas.microsoft.com/office/drawing/2014/main" id="{40768B6E-087B-7F42-9278-F0007AFF12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1204" y="4259246"/>
            <a:ext cx="3731945" cy="248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ED4F5433-A1EE-8C4E-AED8-24BCAE0BD1FC}"/>
              </a:ext>
            </a:extLst>
          </p:cNvPr>
          <p:cNvSpPr txBox="1"/>
          <p:nvPr/>
        </p:nvSpPr>
        <p:spPr>
          <a:xfrm>
            <a:off x="5455472" y="4253170"/>
            <a:ext cx="6096000" cy="1249573"/>
          </a:xfrm>
          <a:prstGeom prst="rect">
            <a:avLst/>
          </a:prstGeom>
          <a:noFill/>
        </p:spPr>
        <p:txBody>
          <a:bodyPr wrap="square">
            <a:spAutoFit/>
          </a:bodyPr>
          <a:lstStyle/>
          <a:p>
            <a:pPr marL="384048" indent="-384048" defTabSz="914400">
              <a:lnSpc>
                <a:spcPct val="94000"/>
              </a:lnSpc>
              <a:spcBef>
                <a:spcPts val="1000"/>
              </a:spcBef>
              <a:spcAft>
                <a:spcPts val="200"/>
              </a:spcAft>
              <a:buFont typeface="Franklin Gothic Book" panose="020B0503020102020204" pitchFamily="34" charset="0"/>
              <a:buChar char="■"/>
            </a:pPr>
            <a:r>
              <a:rPr lang="en-US" sz="2000" dirty="0">
                <a:solidFill>
                  <a:schemeClr val="tx2"/>
                </a:solidFill>
              </a:rPr>
              <a:t>The sudden disappearance of these cultures around 1500 AD is a mystery but may be linked to the spread of European diseases brought be Spanish explorers.</a:t>
            </a:r>
          </a:p>
        </p:txBody>
      </p:sp>
      <p:pic>
        <p:nvPicPr>
          <p:cNvPr id="1030" name="Picture 6" descr="Cahokia Mounds | Location, Map, Illinois, &amp; Facts | Britannica">
            <a:extLst>
              <a:ext uri="{FF2B5EF4-FFF2-40B4-BE49-F238E27FC236}">
                <a16:creationId xmlns:a16="http://schemas.microsoft.com/office/drawing/2014/main" id="{3443FBCD-83A8-1549-9672-E216A33949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95840" y="5242560"/>
            <a:ext cx="2153920" cy="1615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83001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F15F7-847B-214B-A4EA-8D74AA253A09}"/>
              </a:ext>
            </a:extLst>
          </p:cNvPr>
          <p:cNvSpPr>
            <a:spLocks noGrp="1"/>
          </p:cNvSpPr>
          <p:nvPr>
            <p:ph type="title"/>
          </p:nvPr>
        </p:nvSpPr>
        <p:spPr/>
        <p:txBody>
          <a:bodyPr/>
          <a:lstStyle/>
          <a:p>
            <a:r>
              <a:rPr lang="en-GB" dirty="0"/>
              <a:t>British contact </a:t>
            </a:r>
          </a:p>
        </p:txBody>
      </p:sp>
      <p:sp>
        <p:nvSpPr>
          <p:cNvPr id="3" name="Content Placeholder 2">
            <a:extLst>
              <a:ext uri="{FF2B5EF4-FFF2-40B4-BE49-F238E27FC236}">
                <a16:creationId xmlns:a16="http://schemas.microsoft.com/office/drawing/2014/main" id="{6FEB8FDE-2318-424D-92B5-E36063B9F64F}"/>
              </a:ext>
            </a:extLst>
          </p:cNvPr>
          <p:cNvSpPr>
            <a:spLocks noGrp="1"/>
          </p:cNvSpPr>
          <p:nvPr>
            <p:ph idx="1"/>
          </p:nvPr>
        </p:nvSpPr>
        <p:spPr>
          <a:xfrm>
            <a:off x="1371600" y="1747520"/>
            <a:ext cx="6727816" cy="4119880"/>
          </a:xfrm>
        </p:spPr>
        <p:txBody>
          <a:bodyPr/>
          <a:lstStyle/>
          <a:p>
            <a:r>
              <a:rPr lang="en-US" sz="2000" dirty="0"/>
              <a:t>1607 Jamestown in Virginia the first colony</a:t>
            </a:r>
          </a:p>
          <a:p>
            <a:r>
              <a:rPr lang="en-US" sz="2000" dirty="0"/>
              <a:t>1620 the Pilgrim Fathers arrive from Plymouth</a:t>
            </a:r>
          </a:p>
          <a:p>
            <a:r>
              <a:rPr lang="en-US" sz="2000" dirty="0"/>
              <a:t>The Wampanoag people enabled the English explorers to survive the first winters and taught them to grow the ‘3 sisters’ (corn, beans and squash)</a:t>
            </a:r>
          </a:p>
          <a:p>
            <a:endParaRPr lang="en-GB" dirty="0"/>
          </a:p>
        </p:txBody>
      </p:sp>
      <p:pic>
        <p:nvPicPr>
          <p:cNvPr id="4" name="Picture 2">
            <a:extLst>
              <a:ext uri="{FF2B5EF4-FFF2-40B4-BE49-F238E27FC236}">
                <a16:creationId xmlns:a16="http://schemas.microsoft.com/office/drawing/2014/main" id="{DF8C3368-68F0-4F49-84E6-96F9A16AB0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1" y="3659232"/>
            <a:ext cx="4724400" cy="2956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81DFE622-F73B-F94C-90F6-9E53B6AD2B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9416" y="698102"/>
            <a:ext cx="3663855" cy="4820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a:extLst>
              <a:ext uri="{FF2B5EF4-FFF2-40B4-BE49-F238E27FC236}">
                <a16:creationId xmlns:a16="http://schemas.microsoft.com/office/drawing/2014/main" id="{18FFB14E-26B2-844F-B9E4-B43E72AE7142}"/>
              </a:ext>
            </a:extLst>
          </p:cNvPr>
          <p:cNvSpPr/>
          <p:nvPr/>
        </p:nvSpPr>
        <p:spPr>
          <a:xfrm>
            <a:off x="8099416" y="5546188"/>
            <a:ext cx="3648113" cy="923330"/>
          </a:xfrm>
          <a:prstGeom prst="rect">
            <a:avLst/>
          </a:prstGeom>
        </p:spPr>
        <p:txBody>
          <a:bodyPr wrap="square">
            <a:spAutoFit/>
          </a:bodyPr>
          <a:lstStyle/>
          <a:p>
            <a:r>
              <a:rPr lang="en-US" dirty="0"/>
              <a:t>Pocahontas, a daughter of the Chief of the Powhatan, brought food to the Jamestown colony as a little girl.</a:t>
            </a:r>
          </a:p>
        </p:txBody>
      </p:sp>
    </p:spTree>
    <p:extLst>
      <p:ext uri="{BB962C8B-B14F-4D97-AF65-F5344CB8AC3E}">
        <p14:creationId xmlns:p14="http://schemas.microsoft.com/office/powerpoint/2010/main" val="1778630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57500303-A207-4812-BEB9-51E132FEB7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3" name="Freeform 6">
              <a:extLst>
                <a:ext uri="{FF2B5EF4-FFF2-40B4-BE49-F238E27FC236}">
                  <a16:creationId xmlns:a16="http://schemas.microsoft.com/office/drawing/2014/main" id="{10118C91-C025-4776-BE95-E9926378E7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a:extLst>
                <a:ext uri="{FF2B5EF4-FFF2-40B4-BE49-F238E27FC236}">
                  <a16:creationId xmlns:a16="http://schemas.microsoft.com/office/drawing/2014/main" id="{339174D0-30E8-4BBF-BF81-5DDAC33C0C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16" name="Rectangle 15">
            <a:extLst>
              <a:ext uri="{FF2B5EF4-FFF2-40B4-BE49-F238E27FC236}">
                <a16:creationId xmlns:a16="http://schemas.microsoft.com/office/drawing/2014/main" id="{78511CAE-6AAD-4026-90B0-6917258C1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ECFF2F-C802-074B-9348-B869394E5363}"/>
              </a:ext>
            </a:extLst>
          </p:cNvPr>
          <p:cNvSpPr>
            <a:spLocks noGrp="1"/>
          </p:cNvSpPr>
          <p:nvPr>
            <p:ph type="title"/>
          </p:nvPr>
        </p:nvSpPr>
        <p:spPr>
          <a:xfrm>
            <a:off x="8154186" y="634028"/>
            <a:ext cx="3355942" cy="3732835"/>
          </a:xfrm>
        </p:spPr>
        <p:txBody>
          <a:bodyPr vert="horz" lIns="91440" tIns="45720" rIns="91440" bIns="45720" rtlCol="0" anchor="b">
            <a:normAutofit/>
          </a:bodyPr>
          <a:lstStyle/>
          <a:p>
            <a:r>
              <a:rPr lang="en-US" sz="3300" cap="all"/>
              <a:t>Thanksgiving: Two Sides of the Story</a:t>
            </a:r>
          </a:p>
        </p:txBody>
      </p:sp>
      <p:sp>
        <p:nvSpPr>
          <p:cNvPr id="18" name="Freeform 6">
            <a:extLst>
              <a:ext uri="{FF2B5EF4-FFF2-40B4-BE49-F238E27FC236}">
                <a16:creationId xmlns:a16="http://schemas.microsoft.com/office/drawing/2014/main" id="{7388763A-4025-4433-A72C-457FC3763E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649163" y="634028"/>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pic>
        <p:nvPicPr>
          <p:cNvPr id="6" name="Picture 5">
            <a:extLst>
              <a:ext uri="{FF2B5EF4-FFF2-40B4-BE49-F238E27FC236}">
                <a16:creationId xmlns:a16="http://schemas.microsoft.com/office/drawing/2014/main" id="{2B583551-61FD-C44B-AC55-6ED0CF114AC1}"/>
              </a:ext>
            </a:extLst>
          </p:cNvPr>
          <p:cNvPicPr>
            <a:picLocks noChangeAspect="1"/>
          </p:cNvPicPr>
          <p:nvPr/>
        </p:nvPicPr>
        <p:blipFill>
          <a:blip r:embed="rId3"/>
          <a:stretch>
            <a:fillRect/>
          </a:stretch>
        </p:blipFill>
        <p:spPr>
          <a:xfrm>
            <a:off x="1379023" y="1363558"/>
            <a:ext cx="2749177" cy="2061882"/>
          </a:xfrm>
          <a:prstGeom prst="rect">
            <a:avLst/>
          </a:prstGeom>
        </p:spPr>
      </p:pic>
      <p:pic>
        <p:nvPicPr>
          <p:cNvPr id="4" name="Picture 2">
            <a:extLst>
              <a:ext uri="{FF2B5EF4-FFF2-40B4-BE49-F238E27FC236}">
                <a16:creationId xmlns:a16="http://schemas.microsoft.com/office/drawing/2014/main" id="{905880FC-A87A-8344-B299-3C7C4570DB8D}"/>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379023" y="3697042"/>
            <a:ext cx="2749177" cy="193129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Freeform 6">
            <a:extLst>
              <a:ext uri="{FF2B5EF4-FFF2-40B4-BE49-F238E27FC236}">
                <a16:creationId xmlns:a16="http://schemas.microsoft.com/office/drawing/2014/main" id="{8A2DFE20-1EAE-45A9-AD16-D4DBD0ABB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94670" y="2016617"/>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pic>
        <p:nvPicPr>
          <p:cNvPr id="5" name="Picture 4">
            <a:extLst>
              <a:ext uri="{FF2B5EF4-FFF2-40B4-BE49-F238E27FC236}">
                <a16:creationId xmlns:a16="http://schemas.microsoft.com/office/drawing/2014/main" id="{9F09ECB0-B59C-734C-93B6-FFC4552D1CB3}"/>
              </a:ext>
            </a:extLst>
          </p:cNvPr>
          <p:cNvPicPr>
            <a:picLocks noChangeAspect="1"/>
          </p:cNvPicPr>
          <p:nvPr/>
        </p:nvPicPr>
        <p:blipFill>
          <a:blip r:embed="rId5"/>
          <a:stretch>
            <a:fillRect/>
          </a:stretch>
        </p:blipFill>
        <p:spPr>
          <a:xfrm>
            <a:off x="4289068" y="1496794"/>
            <a:ext cx="2749177" cy="1793837"/>
          </a:xfrm>
          <a:prstGeom prst="rect">
            <a:avLst/>
          </a:prstGeom>
        </p:spPr>
      </p:pic>
      <p:pic>
        <p:nvPicPr>
          <p:cNvPr id="7" name="Picture 6">
            <a:extLst>
              <a:ext uri="{FF2B5EF4-FFF2-40B4-BE49-F238E27FC236}">
                <a16:creationId xmlns:a16="http://schemas.microsoft.com/office/drawing/2014/main" id="{76E7D286-3D51-9B47-BCC4-03E7C648CD81}"/>
              </a:ext>
            </a:extLst>
          </p:cNvPr>
          <p:cNvPicPr>
            <a:picLocks noChangeAspect="1"/>
          </p:cNvPicPr>
          <p:nvPr/>
        </p:nvPicPr>
        <p:blipFill>
          <a:blip r:embed="rId6"/>
          <a:stretch>
            <a:fillRect/>
          </a:stretch>
        </p:blipFill>
        <p:spPr>
          <a:xfrm>
            <a:off x="4289068" y="3945219"/>
            <a:ext cx="2749177" cy="1443317"/>
          </a:xfrm>
          <a:prstGeom prst="rect">
            <a:avLst/>
          </a:prstGeom>
        </p:spPr>
      </p:pic>
    </p:spTree>
    <p:extLst>
      <p:ext uri="{BB962C8B-B14F-4D97-AF65-F5344CB8AC3E}">
        <p14:creationId xmlns:p14="http://schemas.microsoft.com/office/powerpoint/2010/main" val="6191280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22B28-0F89-C645-AFA5-62929E96A5D4}"/>
              </a:ext>
            </a:extLst>
          </p:cNvPr>
          <p:cNvSpPr>
            <a:spLocks noGrp="1"/>
          </p:cNvSpPr>
          <p:nvPr>
            <p:ph type="title"/>
          </p:nvPr>
        </p:nvSpPr>
        <p:spPr/>
        <p:txBody>
          <a:bodyPr/>
          <a:lstStyle/>
          <a:p>
            <a:r>
              <a:rPr lang="en-GB" dirty="0"/>
              <a:t>British colonisation</a:t>
            </a:r>
          </a:p>
        </p:txBody>
      </p:sp>
      <p:sp>
        <p:nvSpPr>
          <p:cNvPr id="3" name="Content Placeholder 2">
            <a:extLst>
              <a:ext uri="{FF2B5EF4-FFF2-40B4-BE49-F238E27FC236}">
                <a16:creationId xmlns:a16="http://schemas.microsoft.com/office/drawing/2014/main" id="{E954091B-A944-0943-A9BB-0D7F2DE0BF7D}"/>
              </a:ext>
            </a:extLst>
          </p:cNvPr>
          <p:cNvSpPr>
            <a:spLocks noGrp="1"/>
          </p:cNvSpPr>
          <p:nvPr>
            <p:ph idx="1"/>
          </p:nvPr>
        </p:nvSpPr>
        <p:spPr>
          <a:xfrm>
            <a:off x="1371600" y="1666240"/>
            <a:ext cx="9601200" cy="4201160"/>
          </a:xfrm>
        </p:spPr>
        <p:txBody>
          <a:bodyPr/>
          <a:lstStyle/>
          <a:p>
            <a:r>
              <a:rPr lang="en-US" sz="2000" dirty="0">
                <a:latin typeface="+mn-lt"/>
              </a:rPr>
              <a:t>Britain took more than 100 years to </a:t>
            </a:r>
            <a:r>
              <a:rPr lang="en-US" sz="2000" dirty="0" err="1">
                <a:latin typeface="+mn-lt"/>
              </a:rPr>
              <a:t>colonise</a:t>
            </a:r>
            <a:r>
              <a:rPr lang="en-US" sz="2000" dirty="0">
                <a:latin typeface="+mn-lt"/>
              </a:rPr>
              <a:t> the eastern seaboard creating colonies from Maine in the north to Georgia. In 1783, these gained their independence from Britain and became the United States of America.</a:t>
            </a:r>
          </a:p>
          <a:p>
            <a:r>
              <a:rPr lang="en-GB" dirty="0"/>
              <a:t>These lands were taken from indigenous peoples</a:t>
            </a:r>
          </a:p>
        </p:txBody>
      </p:sp>
      <p:sp>
        <p:nvSpPr>
          <p:cNvPr id="4" name="Content Placeholder 2">
            <a:extLst>
              <a:ext uri="{FF2B5EF4-FFF2-40B4-BE49-F238E27FC236}">
                <a16:creationId xmlns:a16="http://schemas.microsoft.com/office/drawing/2014/main" id="{EC48E365-24C1-F74A-8526-FC4F5379A502}"/>
              </a:ext>
            </a:extLst>
          </p:cNvPr>
          <p:cNvSpPr txBox="1">
            <a:spLocks/>
          </p:cNvSpPr>
          <p:nvPr/>
        </p:nvSpPr>
        <p:spPr>
          <a:xfrm>
            <a:off x="1371600" y="3297323"/>
            <a:ext cx="6077373" cy="3326468"/>
          </a:xfrm>
          <a:prstGeom prst="rect">
            <a:avLst/>
          </a:prstGeom>
        </p:spPr>
        <p:txBody>
          <a:bodyPr vert="horz" lIns="91440" tIns="45720" rIns="91440" bIns="45720" rtlCol="0">
            <a:normAutofit fontScale="40000" lnSpcReduction="20000"/>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r>
              <a:rPr lang="en-GB" sz="5000" dirty="0"/>
              <a:t>The New England colonies to the north were hilly, thickly forested with poor soil and cold winters. </a:t>
            </a:r>
          </a:p>
          <a:p>
            <a:r>
              <a:rPr lang="en-GB" sz="5000" dirty="0"/>
              <a:t>The Middle colonies had a number of great estuaries with good farmland and milder temperatures. </a:t>
            </a:r>
          </a:p>
          <a:p>
            <a:r>
              <a:rPr lang="en-GB" sz="5000" dirty="0"/>
              <a:t>The Southern colonies had a wide coastal plain, with a warm, wet climate.  </a:t>
            </a:r>
          </a:p>
          <a:p>
            <a:r>
              <a:rPr lang="en-GB" sz="5000" dirty="0"/>
              <a:t>The Appalachians Mountains to the west formed a barrier to the interior of the continent.  </a:t>
            </a:r>
            <a:endParaRPr lang="en-US" sz="5000" dirty="0"/>
          </a:p>
          <a:p>
            <a:endParaRPr lang="en-US" dirty="0"/>
          </a:p>
          <a:p>
            <a:endParaRPr lang="en-US" dirty="0"/>
          </a:p>
          <a:p>
            <a:endParaRPr lang="en-US" dirty="0"/>
          </a:p>
          <a:p>
            <a:endParaRPr lang="en-US" dirty="0"/>
          </a:p>
        </p:txBody>
      </p:sp>
      <p:pic>
        <p:nvPicPr>
          <p:cNvPr id="5" name="Picture 2">
            <a:extLst>
              <a:ext uri="{FF2B5EF4-FFF2-40B4-BE49-F238E27FC236}">
                <a16:creationId xmlns:a16="http://schemas.microsoft.com/office/drawing/2014/main" id="{C5E02668-A4C6-C149-89CA-9458DA2CAD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9679" y="2343164"/>
            <a:ext cx="3832365" cy="4280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80216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92713-EB6F-6243-8353-67BC2B9A550A}"/>
              </a:ext>
            </a:extLst>
          </p:cNvPr>
          <p:cNvSpPr>
            <a:spLocks noGrp="1"/>
          </p:cNvSpPr>
          <p:nvPr>
            <p:ph type="title"/>
          </p:nvPr>
        </p:nvSpPr>
        <p:spPr/>
        <p:txBody>
          <a:bodyPr/>
          <a:lstStyle/>
          <a:p>
            <a:r>
              <a:rPr lang="en-GB" dirty="0"/>
              <a:t>Impact on indigenous communities</a:t>
            </a:r>
          </a:p>
        </p:txBody>
      </p:sp>
      <p:sp>
        <p:nvSpPr>
          <p:cNvPr id="3" name="Content Placeholder 2">
            <a:extLst>
              <a:ext uri="{FF2B5EF4-FFF2-40B4-BE49-F238E27FC236}">
                <a16:creationId xmlns:a16="http://schemas.microsoft.com/office/drawing/2014/main" id="{CF73B175-91F6-F74C-A6E2-45F03A9E17A0}"/>
              </a:ext>
            </a:extLst>
          </p:cNvPr>
          <p:cNvSpPr>
            <a:spLocks noGrp="1"/>
          </p:cNvSpPr>
          <p:nvPr>
            <p:ph idx="1"/>
          </p:nvPr>
        </p:nvSpPr>
        <p:spPr>
          <a:xfrm>
            <a:off x="1371600" y="1767840"/>
            <a:ext cx="9601200" cy="4099560"/>
          </a:xfrm>
        </p:spPr>
        <p:txBody>
          <a:bodyPr/>
          <a:lstStyle/>
          <a:p>
            <a:r>
              <a:rPr lang="en-US" dirty="0"/>
              <a:t>The European settlers brought with them foreign diseases like smallpox, which ravaged many native communities.</a:t>
            </a:r>
          </a:p>
          <a:p>
            <a:r>
              <a:rPr lang="en-US" dirty="0"/>
              <a:t>The Native Americans lost more and more of their land.</a:t>
            </a:r>
          </a:p>
          <a:p>
            <a:r>
              <a:rPr lang="en-US" dirty="0"/>
              <a:t>The number of Native Americans east of the Appalachian Mountains fell from 120,000 to 20,000 by 1750.</a:t>
            </a:r>
          </a:p>
          <a:p>
            <a:endParaRPr lang="en-GB" dirty="0"/>
          </a:p>
        </p:txBody>
      </p:sp>
      <p:pic>
        <p:nvPicPr>
          <p:cNvPr id="5" name="Picture 2">
            <a:extLst>
              <a:ext uri="{FF2B5EF4-FFF2-40B4-BE49-F238E27FC236}">
                <a16:creationId xmlns:a16="http://schemas.microsoft.com/office/drawing/2014/main" id="{33BC004B-7900-5849-8309-EAE1118971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0993" y="3328695"/>
            <a:ext cx="2638814" cy="2603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80E9E3E1-BD8F-3648-8B77-279DE9063114}"/>
              </a:ext>
            </a:extLst>
          </p:cNvPr>
          <p:cNvSpPr txBox="1"/>
          <p:nvPr/>
        </p:nvSpPr>
        <p:spPr>
          <a:xfrm>
            <a:off x="1371600" y="3817620"/>
            <a:ext cx="6096000" cy="2117503"/>
          </a:xfrm>
          <a:prstGeom prst="rect">
            <a:avLst/>
          </a:prstGeom>
          <a:noFill/>
        </p:spPr>
        <p:txBody>
          <a:bodyPr wrap="square">
            <a:spAutoFit/>
          </a:bodyPr>
          <a:lstStyle/>
          <a:p>
            <a:pPr marL="384048" indent="-384048" defTabSz="914400">
              <a:lnSpc>
                <a:spcPct val="94000"/>
              </a:lnSpc>
              <a:spcBef>
                <a:spcPts val="1000"/>
              </a:spcBef>
              <a:spcAft>
                <a:spcPts val="200"/>
              </a:spcAft>
              <a:buFont typeface="Franklin Gothic Book" panose="020B0503020102020204" pitchFamily="34" charset="0"/>
              <a:buChar char="■"/>
            </a:pPr>
            <a:r>
              <a:rPr lang="en-GB" sz="2000" dirty="0">
                <a:solidFill>
                  <a:schemeClr val="tx2"/>
                </a:solidFill>
              </a:rPr>
              <a:t>King Philip’s War was led by Metacomet (also known as Philip) of the Wampanoag from 1675 to 1678 against the colonists of New England for taking their land, and endangering their culture and way of life. Few Wampanoag people survived the war, and of those remaining, many were sold into slavery. </a:t>
            </a:r>
            <a:endParaRPr lang="en-US" sz="2000" dirty="0">
              <a:solidFill>
                <a:schemeClr val="tx2"/>
              </a:solidFill>
            </a:endParaRPr>
          </a:p>
        </p:txBody>
      </p:sp>
      <p:pic>
        <p:nvPicPr>
          <p:cNvPr id="8" name="Picture 2">
            <a:extLst>
              <a:ext uri="{FF2B5EF4-FFF2-40B4-BE49-F238E27FC236}">
                <a16:creationId xmlns:a16="http://schemas.microsoft.com/office/drawing/2014/main" id="{CD4AE2DE-3F29-554F-854E-16D6FAD5127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6623"/>
          <a:stretch/>
        </p:blipFill>
        <p:spPr bwMode="auto">
          <a:xfrm>
            <a:off x="7467600" y="4339798"/>
            <a:ext cx="2892814" cy="22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8141686"/>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TotalTime>
  <Words>5825</Words>
  <Application>Microsoft Macintosh PowerPoint</Application>
  <PresentationFormat>Widescreen</PresentationFormat>
  <Paragraphs>240</Paragraphs>
  <Slides>26</Slides>
  <Notes>25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Calibri</vt:lpstr>
      <vt:lpstr>Courier New</vt:lpstr>
      <vt:lpstr>Franklin Gothic Book</vt:lpstr>
      <vt:lpstr>Symbol</vt:lpstr>
      <vt:lpstr>Times New Roman</vt:lpstr>
      <vt:lpstr>Crop</vt:lpstr>
      <vt:lpstr>North america</vt:lpstr>
      <vt:lpstr>Contents</vt:lpstr>
      <vt:lpstr>Geography of North America </vt:lpstr>
      <vt:lpstr>Indigenous civilisations</vt:lpstr>
      <vt:lpstr>Mississippian Mound Builder</vt:lpstr>
      <vt:lpstr>British contact </vt:lpstr>
      <vt:lpstr>Thanksgiving: Two Sides of the Story</vt:lpstr>
      <vt:lpstr>British colonisation</vt:lpstr>
      <vt:lpstr>Impact on indigenous communities</vt:lpstr>
      <vt:lpstr>Slavery established</vt:lpstr>
      <vt:lpstr>Indentured labour from Britain </vt:lpstr>
      <vt:lpstr>Seven Years War 1756-1763</vt:lpstr>
      <vt:lpstr>PowerPoint Presentation</vt:lpstr>
      <vt:lpstr>1763, Royal Proclamation line</vt:lpstr>
      <vt:lpstr>Indigenous resistance </vt:lpstr>
      <vt:lpstr>Declaration of Independence 1776</vt:lpstr>
      <vt:lpstr>Impact on indigenous communities</vt:lpstr>
      <vt:lpstr>Black Americans: War of Independence </vt:lpstr>
      <vt:lpstr>The Trail of Tears</vt:lpstr>
      <vt:lpstr>Legacy of colonialism: Land </vt:lpstr>
      <vt:lpstr>Legacy of Colonialism: Land</vt:lpstr>
      <vt:lpstr>Legacy of Colonialism: Slavery</vt:lpstr>
      <vt:lpstr>Legacy of colonialism: America’s white settlers</vt:lpstr>
      <vt:lpstr>Legacy of Colonialism: Over-exploitation of natural resources</vt:lpstr>
      <vt:lpstr>The ongoing fight for equality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North america</dc:title>
  <dc:creator>Seifu,AM (ug)</dc:creator>
  <cp:lastModifiedBy>Seifu,AM (ug)</cp:lastModifiedBy>
  <cp:revision>3</cp:revision>
  <dcterms:created xsi:type="dcterms:W3CDTF">2024-10-02T15:52:38Z</dcterms:created>
  <dcterms:modified xsi:type="dcterms:W3CDTF">2024-10-11T11:19:48Z</dcterms:modified>
</cp:coreProperties>
</file>