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21"/>
  </p:notesMasterIdLst>
  <p:sldIdLst>
    <p:sldId id="604" r:id="rId2"/>
    <p:sldId id="606" r:id="rId3"/>
    <p:sldId id="302" r:id="rId4"/>
    <p:sldId id="586" r:id="rId5"/>
    <p:sldId id="510" r:id="rId6"/>
    <p:sldId id="595" r:id="rId7"/>
    <p:sldId id="314" r:id="rId8"/>
    <p:sldId id="567" r:id="rId9"/>
    <p:sldId id="597" r:id="rId10"/>
    <p:sldId id="588" r:id="rId11"/>
    <p:sldId id="542" r:id="rId12"/>
    <p:sldId id="589" r:id="rId13"/>
    <p:sldId id="546" r:id="rId14"/>
    <p:sldId id="559" r:id="rId15"/>
    <p:sldId id="554" r:id="rId16"/>
    <p:sldId id="590" r:id="rId17"/>
    <p:sldId id="605" r:id="rId18"/>
    <p:sldId id="593" r:id="rId19"/>
    <p:sldId id="30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7">
          <p15:clr>
            <a:srgbClr val="A4A3A4"/>
          </p15:clr>
        </p15:guide>
        <p15:guide id="2" pos="28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Yvonne Ochwaya"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CFCFC"/>
    <a:srgbClr val="CC0099"/>
    <a:srgbClr val="D43E01"/>
    <a:srgbClr val="E8EAE9"/>
    <a:srgbClr val="CCD0D1"/>
    <a:srgbClr val="D7D9E1"/>
    <a:srgbClr val="D5D8E3"/>
    <a:srgbClr val="DADBDE"/>
    <a:srgbClr val="D9D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3888A-594B-4C71-8CC6-46E93AD0C7A3}" v="64" dt="2023-01-11T14:23:04.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56555" autoAdjust="0"/>
  </p:normalViewPr>
  <p:slideViewPr>
    <p:cSldViewPr>
      <p:cViewPr varScale="1">
        <p:scale>
          <a:sx n="81" d="100"/>
          <a:sy n="81" d="100"/>
        </p:scale>
        <p:origin x="2552" y="176"/>
      </p:cViewPr>
      <p:guideLst>
        <p:guide orient="horz" pos="1647"/>
        <p:guide pos="289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2024/10/18</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extLst>
      <p:ext uri="{BB962C8B-B14F-4D97-AF65-F5344CB8AC3E}">
        <p14:creationId xmlns:p14="http://schemas.microsoft.com/office/powerpoint/2010/main" val="395311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andardmedia.co.ke/article/2000084459/the-kipande-s-dark-pa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world/2019/feb/13/we-were-abandoned-the-kenyan-soldier-forgotten-by-brit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dreads.com/work/quotes/848502"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oodreads.com/quotes/tag/colonialis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lm.nih.gov/exhibition/cesarean/part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ritannica.com/place/eastern-Afri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Kenya and Uganda straddle the equator and their tropical climate is modified by the altitude. Significant physical features include Mount Kilimanjaro, Mount Kenya, Lake Victoria and the Great Rift Valley which is also home to huge lakes. Kenya is famous for varieties of wildlife in the Maasai Mara, the Tsavo and the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Serengeti</a:t>
            </a:r>
            <a:r>
              <a:rPr lang="en-GB" sz="1800" dirty="0">
                <a:effectLst/>
                <a:latin typeface="Arial" panose="020B0604020202020204" pitchFamily="34" charset="0"/>
                <a:ea typeface="Calibri" panose="020F0502020204030204" pitchFamily="34" charset="0"/>
                <a:cs typeface="Times New Roman" panose="02020603050405020304" pitchFamily="18" charset="0"/>
              </a:rPr>
              <a:t> National Parks.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Compared to the UK, Tanzania is four times larger, Kenya twice the size and Uganda is about equal.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Africa was colonised by European powers in the late 19</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1800" dirty="0">
                <a:effectLst/>
                <a:latin typeface="Arial" panose="020B0604020202020204" pitchFamily="34" charset="0"/>
                <a:ea typeface="Calibri" panose="020F0502020204030204" pitchFamily="34" charset="0"/>
                <a:cs typeface="Times New Roman" panose="02020603050405020304" pitchFamily="18" charset="0"/>
              </a:rPr>
              <a:t> Century but European invasion and activities for exploration, trade and religion among others had started long before then. The Greeks, Romans, Portuguese, British, French and the Dutch had been trading with African communities along the eastern, western and southern coasts from as early as the 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Century. Whilst the history of Africa colonialism is well documented, stories about Africa before the arrival of Europeans has become what can be termed as ‘hidden histories’. There is an assumption that Europeans brought civilisation into Africa, but it is a fact that Africa had its own commerce, art and other forms of civilisation. Africans had their own cultures and ways of life which were in the majority of cases labelled as primitive by the Europeans.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a:t>
            </a:fld>
            <a:endParaRPr lang="zh-CN" altLang="en-US" dirty="0"/>
          </a:p>
        </p:txBody>
      </p:sp>
    </p:spTree>
    <p:extLst>
      <p:ext uri="{BB962C8B-B14F-4D97-AF65-F5344CB8AC3E}">
        <p14:creationId xmlns:p14="http://schemas.microsoft.com/office/powerpoint/2010/main" val="92659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1920, Kenya was officially declared a British colony and a soldier settlement scheme encouraged British settlers there whilst Africans were pushed off the fertile highlands. In response, African political organisations were formed to challenge the loss of land. Twenty Africans were shot dead at a protest in Tanganyika in 1922, further fuelling a desire for self-rule.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British imposed taxes in the 1920s and 1930s to force Africans to work for settler farmers and in plantations throughout East Africa. In Kenya, Kikuyu squatters often became based on settler farms to provide labour. They had few rights and were subject to flogging/punitive sanctions.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There was support for white settler farmers by the colonial governments with investments in roads, railway, veterinary services but a complete neglect of African farming.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Uganda, large amounts of tea and coffee were being grown by the 1920s. Missionaries promoted Christianity and provided schools, so that literacy became increasingly common. </a:t>
            </a:r>
            <a:r>
              <a:rPr lang="en-GB" sz="1800" dirty="0">
                <a:effectLst/>
                <a:latin typeface="Arial" panose="020B0604020202020204" pitchFamily="34" charset="0"/>
                <a:ea typeface="Calibri" panose="020F0502020204030204" pitchFamily="34" charset="0"/>
                <a:cs typeface="Times New Roman" panose="02020603050405020304" pitchFamily="18" charset="0"/>
              </a:rPr>
              <a:t>Traditional African practices were undermined, while British cultural ideas about morality, family structure and gender roles were promoted.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Indians from Gujarat were involved in trade and commerce before the British colonised the region. 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 small Indian population came to dominate commerce between the wars and gained control of most of Uganda’s cotton ginneries.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Through the 1920s and 1930s the Somali people successfully resisted paying taxes and to contribute to what the British hoped would be the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economic self-sufficiency of the protectorate. The geography was too poor and wild to produce cash crops. Meat for export to the colony of Aden was produced, but little else of value to the British.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1920s and 30s saw the growth of African nationalism. Land alienation, punitive taxation, the forcible growing of cash crops to the neglect of food supplies, and the experience of the racial hierarchy of the colonial government and administration all contributed to African resentment. The experience of Kenya was very different to that of Uganda and Tanganyika as it had a significant white settler population so that Native Reserves were established and the best agricultural lands in the so-called ‘White Highlands’ were set aside for whites.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 I </a:t>
            </a: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11</a:t>
            </a:fld>
            <a:endParaRPr lang="zh-CN" altLang="en-US" dirty="0"/>
          </a:p>
        </p:txBody>
      </p:sp>
    </p:spTree>
    <p:extLst>
      <p:ext uri="{BB962C8B-B14F-4D97-AF65-F5344CB8AC3E}">
        <p14:creationId xmlns:p14="http://schemas.microsoft.com/office/powerpoint/2010/main" val="52040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control African movement and labour,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GB"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Kipande</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was introduced to Kenya</a:t>
            </a:r>
            <a:r>
              <a:rPr lang="en-GB" sz="1800" dirty="0">
                <a:effectLst/>
                <a:latin typeface="Arial" panose="020B0604020202020204" pitchFamily="34" charset="0"/>
                <a:ea typeface="Calibri" panose="020F0502020204030204" pitchFamily="34" charset="0"/>
                <a:cs typeface="Times New Roman" panose="02020603050405020304" pitchFamily="18" charset="0"/>
              </a:rPr>
              <a:t> i</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 1915 and implemented in 1919, coinciding with the return of white soldiers who were rewarded with land and required cheap labour on their farms</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a:t>
            </a:r>
            <a:r>
              <a:rPr lang="en-GB" sz="1800"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Kipande</a:t>
            </a:r>
            <a:r>
              <a:rPr lang="en-GB"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was made up of a small red book inside a metal container worn around the neck with a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heavy metal chain. It was issued by the Labour Exchange Office, part </a:t>
            </a:r>
            <a:r>
              <a:rPr lang="en-GB"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identity document but also part written record from previous employers.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British also exploited and controlled the Kenyans using the divide-and-rule strategy, separating people along ethnic lines. This impeded the development of a national, social and political consciousness and continues to affect society in present day.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Africans were banned from direct political participation until 1944.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The government emphasised ethnicity so much that details of one’s tribe were given prominence in the </a:t>
            </a:r>
            <a:r>
              <a:rPr lang="en-GB" sz="18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kipande</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European settlers tried to prevent workers from different communities from mixing. This tended to fuel ethnic division by playing different communities off against each other even as they encouraged tribal labelling. </a:t>
            </a:r>
            <a:r>
              <a:rPr lang="en-GB"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https://www.standardmedia.co.ke/article/2000084459/the-kipande-s-dark-past</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12</a:t>
            </a:fld>
            <a:endParaRPr lang="zh-CN" altLang="en-US" dirty="0"/>
          </a:p>
        </p:txBody>
      </p:sp>
    </p:spTree>
    <p:extLst>
      <p:ext uri="{BB962C8B-B14F-4D97-AF65-F5344CB8AC3E}">
        <p14:creationId xmlns:p14="http://schemas.microsoft.com/office/powerpoint/2010/main" val="333047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875"/>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During World War Two,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Kenya was an important British military base for successful campaigns against Italy in Italian Somaliland and Ethiopia. Over 98,000 men, called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Askaris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were recruited</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part of the King's African Rifles (KAR). </a:t>
            </a:r>
            <a:r>
              <a:rPr lang="en-GB" sz="1800" dirty="0">
                <a:effectLst/>
                <a:latin typeface="Arial" panose="020B0604020202020204" pitchFamily="34" charset="0"/>
                <a:ea typeface="Calibri" panose="020F0502020204030204" pitchFamily="34" charset="0"/>
                <a:cs typeface="Times New Roman" panose="02020603050405020304" pitchFamily="18" charset="0"/>
              </a:rPr>
              <a:t>Uganda exported wood for the war effort.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war changed the perspectives and hopes of many African soldiers. Thus </a:t>
            </a:r>
            <a:r>
              <a:rPr lang="en-GB" sz="1800" dirty="0">
                <a:effectLst/>
                <a:latin typeface="Arial" panose="020B0604020202020204" pitchFamily="34" charset="0"/>
                <a:ea typeface="Calibri" panose="020F0502020204030204" pitchFamily="34" charset="0"/>
                <a:cs typeface="Times New Roman" panose="02020603050405020304" pitchFamily="18" charset="0"/>
              </a:rPr>
              <a:t>men trained in fighting, with new ideas of democracy came home to contribute to the independence struggle.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875"/>
              </a:spcAft>
            </a:pP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were abandoned': the Kenyan soldier forgotten by Britain</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Eusebio </a:t>
            </a:r>
            <a:r>
              <a:rPr lang="en-GB"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Mbiuki</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fought in the second world war but was paid three times less than white soldiers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 </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https://www.theguardian.com/world/2019/feb/13/we-were-abandoned-the-kenyan-soldier-forgotten-by-britain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875"/>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Promises made to Kenyan soldiers who took part in the war were not kept. These include families being looked after whilst the men were at war, employment and compensation for war injuries. This mis-treatment contributed later to the Mau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Mau</a:t>
            </a:r>
            <a:r>
              <a:rPr lang="en-GB" sz="1800" dirty="0">
                <a:effectLst/>
                <a:latin typeface="Arial" panose="020B0604020202020204" pitchFamily="34" charset="0"/>
                <a:ea typeface="Calibri" panose="020F0502020204030204" pitchFamily="34" charset="0"/>
                <a:cs typeface="Times New Roman" panose="02020603050405020304" pitchFamily="18" charset="0"/>
              </a:rPr>
              <a:t> outbreak.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13</a:t>
            </a:fld>
            <a:endParaRPr lang="zh-CN" altLang="en-US" dirty="0"/>
          </a:p>
        </p:txBody>
      </p:sp>
    </p:spTree>
    <p:extLst>
      <p:ext uri="{BB962C8B-B14F-4D97-AF65-F5344CB8AC3E}">
        <p14:creationId xmlns:p14="http://schemas.microsoft.com/office/powerpoint/2010/main" val="231214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Some of the relatively few Africans who acquired a mission education emerged to lead the struggle for independence. These included Jomo Kenyatta (Kenya), Milton Obote (Uganda) and Julius Nyerere (Tanganyika). These men helped to form political parties as an expression of African nationalism and means of pressing for independence. In 1944 the Kenyan African Union (KAU) party was formed to campaign for African independence with Kenyatta its leader from 1947.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1945, after World War Two, these leaders were encouraged by the formation of the United Nations and the 5</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Pan-African Congress held in Manchester. The inspirational Kwame Nkrumah, future Prime Minister of the Gold Coast (modern day Ghana), advocated the use of all possible means to fight colonialism.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14</a:t>
            </a:fld>
            <a:endParaRPr lang="zh-CN" altLang="en-US" dirty="0"/>
          </a:p>
        </p:txBody>
      </p:sp>
    </p:spTree>
    <p:extLst>
      <p:ext uri="{BB962C8B-B14F-4D97-AF65-F5344CB8AC3E}">
        <p14:creationId xmlns:p14="http://schemas.microsoft.com/office/powerpoint/2010/main" val="228264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Unlike Tanganyika and Uganda, Kenya had a significant white settler population who resisted land reforms and the movement towards independence. Jomo Kenyatta was jailed from 1952-1961 and the KAU was banned.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Mau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Mau</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Uprising (1952 to 1956), involved over 100,000 of the Kikuyu people, who had lost land to white settlers. It was the largest and most successful freedom-fighter movement in British Africa. Kenyans regarded it as a major step on the road to independence. The Mau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Mau</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used armed conflict and terror. Martial law was declared by the British, protected villages set up while over 80,000 Kikuyu were held in detention/concentration camps with the British using torture. In 1957, they captured and executed leading freedom fighter,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Dedan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Kimathi.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Officially the number of Mau </a:t>
            </a:r>
            <a:r>
              <a:rPr lang="en-GB"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Mau</a:t>
            </a: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other rebels killed was 11,000, including 1,090 prisoners hanged by the British administration. However, unofficial figures suggest a much larger number were killed in the counter-insurgency campaign. Just 32 white settlers were killed in the eight years of emergency.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Without a significant white settler population, the progress of Tanganyika and Uganda towards independence was smoother.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15</a:t>
            </a:fld>
            <a:endParaRPr lang="zh-CN" altLang="en-US" dirty="0"/>
          </a:p>
        </p:txBody>
      </p:sp>
    </p:spTree>
    <p:extLst>
      <p:ext uri="{BB962C8B-B14F-4D97-AF65-F5344CB8AC3E}">
        <p14:creationId xmlns:p14="http://schemas.microsoft.com/office/powerpoint/2010/main" val="263147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'wind of change' was blowing through Africa in the 1960s with many countries finally achieving independence. On the </a:t>
            </a:r>
            <a:r>
              <a:rPr lang="en-GB" sz="1800" dirty="0">
                <a:effectLst/>
                <a:latin typeface="Arial" panose="020B0604020202020204" pitchFamily="34" charset="0"/>
                <a:ea typeface="Calibri" panose="020F0502020204030204" pitchFamily="34" charset="0"/>
                <a:cs typeface="Times New Roman" panose="02020603050405020304" pitchFamily="18" charset="0"/>
              </a:rPr>
              <a:t>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July 1960, the State of Somaliland voluntarily united with the Trust Territory of Somalia (the former Italian Somalia) to form the Democratic Republic of Somalia. The first president was a Somali politician – Aden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Abdulle</a:t>
            </a:r>
            <a:r>
              <a:rPr lang="en-GB" sz="1800" dirty="0">
                <a:effectLst/>
                <a:latin typeface="Arial" panose="020B0604020202020204" pitchFamily="34" charset="0"/>
                <a:ea typeface="Calibri" panose="020F0502020204030204" pitchFamily="34" charset="0"/>
                <a:cs typeface="Times New Roman" panose="02020603050405020304" pitchFamily="18" charset="0"/>
              </a:rPr>
              <a:t> Osman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Daar</a:t>
            </a:r>
            <a:r>
              <a:rPr lang="en-GB" sz="1800" dirty="0">
                <a:effectLst/>
                <a:latin typeface="Arial" panose="020B0604020202020204" pitchFamily="34" charset="0"/>
                <a:ea typeface="Calibri" panose="020F0502020204030204" pitchFamily="34" charset="0"/>
                <a:cs typeface="Times New Roman" panose="02020603050405020304" pitchFamily="18" charset="0"/>
              </a:rPr>
              <a:t> (1908–2007), popularly known as Aden Adde.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rPr>
              <a:t>African political parties were formed in all 3 countries to agitate for independence</a:t>
            </a:r>
            <a:r>
              <a:rPr lang="en-US"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Julius Nyerere led non-violent protests against colonial rule resulting in Tanganyika’s independence in 1961. In 1964, Tanganyika united with Zanzibar to form Tanzania with Nyerere as president. </a:t>
            </a:r>
            <a:endParaRPr lang="en-GB" sz="1800" dirty="0">
              <a:effectLst/>
              <a:latin typeface="Times New Roman" panose="02020603050405020304" pitchFamily="18" charset="0"/>
              <a:ea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Uganda became independent from Britain in 1962. Buganda continued to enjoy considerable autonomy with Buganda's King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Kabaka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Mutesa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as the first president and Milton</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Obote as prime minister.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Kenya gained independence in 1963 and Jomo</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Kenyatta</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became Kenya's first Prime Minister. Upon </a:t>
            </a:r>
            <a:r>
              <a:rPr lang="en-GB"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Kenya achieving independence, many white settlers opted to sell their farms and leave the country rather than submit to African rule.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16</a:t>
            </a:fld>
            <a:endParaRPr lang="zh-CN" altLang="en-US" dirty="0"/>
          </a:p>
        </p:txBody>
      </p:sp>
    </p:spTree>
    <p:extLst>
      <p:ext uri="{BB962C8B-B14F-4D97-AF65-F5344CB8AC3E}">
        <p14:creationId xmlns:p14="http://schemas.microsoft.com/office/powerpoint/2010/main" val="203243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Land alienation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err="1">
                <a:effectLst/>
                <a:latin typeface="Arial" panose="020B0604020202020204" pitchFamily="34" charset="0"/>
                <a:ea typeface="Calibri" panose="020F0502020204030204" pitchFamily="34" charset="0"/>
                <a:cs typeface="Times New Roman" panose="02020603050405020304" pitchFamily="18" charset="0"/>
              </a:rPr>
              <a:t>Mkakisha</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Mbelenga</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a:effectLst/>
                <a:latin typeface="Arial" panose="020B0604020202020204" pitchFamily="34" charset="0"/>
                <a:ea typeface="Calibri" panose="020F0502020204030204" pitchFamily="34" charset="0"/>
                <a:cs typeface="Times New Roman" panose="02020603050405020304" pitchFamily="18" charset="0"/>
              </a:rPr>
              <a:t>The British school children should know the negative impact that Britain had on Kenya during colonialism. The issue of land alienation led to so many Kenyans losing their lands and being concentrated in Native Reserves where they suffered badly and were denied prosperity and reduced to poverty. The land transfer at independence led to so many, especially from Central Kenya being resettled in other parts of the country or through their initiative bought land in other places in the country where land was available or was up for sale by the government. In recent years, those communities who were originally from these areas have viewed those from Central Kenya as grabbers. This may be due to not understanding the history behind these resettlements. Such misunderstandings led to the 1997 clashes in the Rift Valley and Coastal regions of Kenya and the post-election violence of 2007/2008 where </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hundreds</a:t>
            </a:r>
            <a:r>
              <a:rPr lang="en-GB" sz="1800"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i="1" dirty="0">
                <a:effectLst/>
                <a:latin typeface="Arial" panose="020B0604020202020204" pitchFamily="34" charset="0"/>
                <a:ea typeface="Calibri" panose="020F0502020204030204" pitchFamily="34" charset="0"/>
                <a:cs typeface="Times New Roman" panose="02020603050405020304" pitchFamily="18" charset="0"/>
              </a:rPr>
              <a:t>lost their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1200"/>
              </a:spcBef>
              <a:spcAft>
                <a:spcPts val="10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Land alienation was also a direct cause of the Mau </a:t>
            </a:r>
            <a:r>
              <a:rPr lang="en-GB"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Mau</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rebellion. In 2012, the High Court in London ruled that three elderly Kenyans detained and tortured during the rebellion had the right to sue for damages. Since then, o</a:t>
            </a:r>
            <a:r>
              <a:rPr lang="en-GB" sz="1800" dirty="0">
                <a:effectLst/>
                <a:latin typeface="Arial" panose="020B0604020202020204" pitchFamily="34" charset="0"/>
                <a:ea typeface="Calibri" panose="020F0502020204030204" pitchFamily="34" charset="0"/>
                <a:cs typeface="Times New Roman" panose="02020603050405020304" pitchFamily="18" charset="0"/>
              </a:rPr>
              <a:t>ver 41,000 Kenyans have sued the British government for compensation against colonial rule, during the Mau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Mau</a:t>
            </a:r>
            <a:r>
              <a:rPr lang="en-GB" sz="1800" dirty="0">
                <a:effectLst/>
                <a:latin typeface="Arial" panose="020B0604020202020204" pitchFamily="34" charset="0"/>
                <a:ea typeface="Calibri" panose="020F0502020204030204" pitchFamily="34" charset="0"/>
                <a:cs typeface="Times New Roman" panose="02020603050405020304" pitchFamily="18" charset="0"/>
              </a:rPr>
              <a:t> uprising in the 1950s, alleging maltreatment and physical abuse, inhumane and degrading treatment, detention, and torture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during the final days of the British empire</a:t>
            </a:r>
            <a:r>
              <a:rPr lang="en-GB" sz="1800" dirty="0">
                <a:effectLst/>
                <a:latin typeface="Arial" panose="020B0604020202020204" pitchFamily="34" charset="0"/>
                <a:ea typeface="Calibri" panose="020F0502020204030204" pitchFamily="34" charset="0"/>
                <a:cs typeface="Times New Roman" panose="02020603050405020304" pitchFamily="18" charset="0"/>
              </a:rPr>
              <a:t>. The UK government has so far paid £19.9m to 5,228 Kenyans.</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i="1"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t>“Why did Africa let Europe cart away millions of Africa's souls from the continent to the four corners of the wind? How could Europe lord it over a continent ten times its size? Why does needy Africa continue to let its wealth meet the needs of those outside its borders and then follow behind with hands outstretched for a loan of the very wealth it let go? How did we arrive at this, that the best leader is the one that knows how to beg for a share of what he has already given away at the price of a broken tool? Where is the future of Africa?”</a:t>
            </a:r>
            <a:br>
              <a:rPr lang="en-GB" sz="1800" i="1"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br>
            <a:r>
              <a:rPr lang="en-GB" sz="1800" i="1"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Ngũgĩ </a:t>
            </a:r>
            <a:r>
              <a:rPr lang="en-GB" sz="1800" b="1"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wa</a:t>
            </a:r>
            <a:r>
              <a:rPr lang="en-GB" sz="1800" b="1"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i="1"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Thiong'o</a:t>
            </a:r>
            <a:r>
              <a:rPr lang="en-GB" sz="1800" b="1"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i="1" u="sng"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hlinkClick r:id="rId3"/>
              </a:rPr>
              <a:t>Wizard of the Crow</a:t>
            </a:r>
            <a:r>
              <a:rPr lang="en-GB" sz="1800" i="1"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i="1" dirty="0">
                <a:solidFill>
                  <a:srgbClr val="181818"/>
                </a:solidFill>
                <a:effectLst/>
                <a:latin typeface="Arial" panose="020B0604020202020204" pitchFamily="34" charset="0"/>
                <a:ea typeface="Calibri" panose="020F0502020204030204" pitchFamily="34" charset="0"/>
                <a:cs typeface="Times New Roman" panose="02020603050405020304" pitchFamily="18" charset="0"/>
              </a:rPr>
              <a:t>Source: </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https://www.goodreads.com/quotes/tag/colonialism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1200"/>
              </a:spcBef>
              <a:spcAft>
                <a:spcPts val="10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British colonial policies of segregation of the races and divide and rule contributed to divisions within the region after independence. Asians fell foul of Africanisation policies in both Kenya and Uganda.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1972, Idi Amin, who had overthrown Obote in a coup d’état in 1971, ordered the expulsion of 60 000 Asians. Around half migrated to the UK, leaving their homes and their businesses behind and arriving in a new country with little or no possessions.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17</a:t>
            </a:fld>
            <a:endParaRPr lang="zh-CN" altLang="en-US" dirty="0"/>
          </a:p>
        </p:txBody>
      </p:sp>
    </p:spTree>
    <p:extLst>
      <p:ext uri="{BB962C8B-B14F-4D97-AF65-F5344CB8AC3E}">
        <p14:creationId xmlns:p14="http://schemas.microsoft.com/office/powerpoint/2010/main" val="80940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Earliest Humans: </a:t>
            </a:r>
            <a:r>
              <a:rPr lang="en-GB" sz="1800" dirty="0">
                <a:effectLst/>
                <a:latin typeface="Arial" panose="020B0604020202020204" pitchFamily="34" charset="0"/>
                <a:ea typeface="Calibri" panose="020F0502020204030204" pitchFamily="34" charset="0"/>
                <a:cs typeface="Times New Roman" panose="02020603050405020304" pitchFamily="18" charset="0"/>
              </a:rPr>
              <a:t>The Olduvai Gorge in Tanzania is a </a:t>
            </a:r>
            <a:r>
              <a:rPr lang="en-GB" sz="1800" i="1" dirty="0">
                <a:effectLst/>
                <a:latin typeface="Arial" panose="020B0604020202020204" pitchFamily="34" charset="0"/>
                <a:ea typeface="Calibri" panose="020F0502020204030204" pitchFamily="34" charset="0"/>
                <a:cs typeface="Times New Roman" panose="02020603050405020304" pitchFamily="18" charset="0"/>
              </a:rPr>
              <a:t>UNESCO World Heritage Site</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also called the </a:t>
            </a:r>
            <a:r>
              <a:rPr lang="en-GB" sz="1800" i="1" dirty="0">
                <a:effectLst/>
                <a:latin typeface="Arial" panose="020B0604020202020204" pitchFamily="34" charset="0"/>
                <a:ea typeface="Calibri" panose="020F0502020204030204" pitchFamily="34" charset="0"/>
                <a:cs typeface="Times New Roman" panose="02020603050405020304" pitchFamily="18" charset="0"/>
              </a:rPr>
              <a:t>Cradle of Mankind</a:t>
            </a:r>
            <a:r>
              <a:rPr lang="en-GB" sz="1800" dirty="0">
                <a:effectLst/>
                <a:latin typeface="Arial" panose="020B0604020202020204" pitchFamily="34" charset="0"/>
                <a:ea typeface="Calibri" panose="020F0502020204030204" pitchFamily="34" charset="0"/>
                <a:cs typeface="Times New Roman" panose="02020603050405020304" pitchFamily="18" charset="0"/>
              </a:rPr>
              <a:t>. It is believed the first human beings (homo sapiens) originated in East Africa. Items discovered here reveal where early humans produced iron and stone tools.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Historical texts date human presence in present day Kenya to around 2000BC when people from North Africa arrived and settled in the region. These were followed by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Nilotes</a:t>
            </a:r>
            <a:r>
              <a:rPr lang="en-GB" sz="1800" dirty="0">
                <a:effectLst/>
                <a:latin typeface="Arial" panose="020B0604020202020204" pitchFamily="34" charset="0"/>
                <a:ea typeface="Calibri" panose="020F0502020204030204" pitchFamily="34" charset="0"/>
                <a:cs typeface="Times New Roman" panose="02020603050405020304" pitchFamily="18" charset="0"/>
              </a:rPr>
              <a:t> and Bantus in the 1</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GB" sz="1800" dirty="0">
                <a:effectLst/>
                <a:latin typeface="Arial" panose="020B0604020202020204" pitchFamily="34" charset="0"/>
                <a:ea typeface="Calibri" panose="020F0502020204030204" pitchFamily="34" charset="0"/>
                <a:cs typeface="Times New Roman" panose="02020603050405020304" pitchFamily="18" charset="0"/>
              </a:rPr>
              <a:t> AD who settled inland. Arab traders were also frequent along the Kenyan coast where Arab as well as Persian colonies were established.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Eastern Africa early inhabitants worshipped tribal gods and spirits of their dead ancestors to whom they offered sacrifices. E</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 tribe had a religion all of its own, where musical instruments would accompany dance and traditional worship.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Islam was introduced in what are now Kenya and Tanzania through Arab traders and merchants by the 8th century and was accepted by some group rulers with </a:t>
            </a:r>
            <a:r>
              <a:rPr lang="en-GB" sz="1800" dirty="0">
                <a:effectLst/>
                <a:latin typeface="Arial" panose="020B0604020202020204" pitchFamily="34" charset="0"/>
                <a:ea typeface="Calibri" panose="020F0502020204030204" pitchFamily="34" charset="0"/>
                <a:cs typeface="Times New Roman" panose="02020603050405020304" pitchFamily="18" charset="0"/>
              </a:rPr>
              <a:t>Somali Muslim kingdoms being established around this period.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Before ‘modern’ medicine, traditional medicine was widespread using herbs, trees, and roots. Traditional medicine is still practiced in different parts of Africa today and is known to be more effective in curing some illness compared to modern medicine. Instances of advanced surgical procedures have been documented, for example caesarean sections being carried out in the Bunyoro Kitara Kingdom of Uganda.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Slide: </a:t>
            </a:r>
            <a:r>
              <a:rPr lang="en-GB" sz="1800" i="1" dirty="0">
                <a:solidFill>
                  <a:srgbClr val="1A3A43"/>
                </a:solidFill>
                <a:effectLst/>
                <a:latin typeface="Arial" panose="020B0604020202020204" pitchFamily="34" charset="0"/>
                <a:ea typeface="Calibri" panose="020F0502020204030204" pitchFamily="34" charset="0"/>
                <a:cs typeface="Times New Roman" panose="02020603050405020304" pitchFamily="18" charset="0"/>
              </a:rPr>
              <a:t>Successful </a:t>
            </a:r>
            <a:r>
              <a:rPr lang="en-GB" sz="1800" i="1" dirty="0" err="1">
                <a:solidFill>
                  <a:srgbClr val="1A3A43"/>
                </a:solidFill>
                <a:effectLst/>
                <a:latin typeface="Arial" panose="020B0604020202020204" pitchFamily="34" charset="0"/>
                <a:ea typeface="Calibri" panose="020F0502020204030204" pitchFamily="34" charset="0"/>
                <a:cs typeface="Times New Roman" panose="02020603050405020304" pitchFamily="18" charset="0"/>
              </a:rPr>
              <a:t>Cesarean</a:t>
            </a:r>
            <a:r>
              <a:rPr lang="en-GB" sz="1800" i="1" dirty="0">
                <a:solidFill>
                  <a:srgbClr val="1A3A43"/>
                </a:solidFill>
                <a:effectLst/>
                <a:latin typeface="Arial" panose="020B0604020202020204" pitchFamily="34" charset="0"/>
                <a:ea typeface="Calibri" panose="020F0502020204030204" pitchFamily="34" charset="0"/>
                <a:cs typeface="Times New Roman" panose="02020603050405020304" pitchFamily="18" charset="0"/>
              </a:rPr>
              <a:t> section performed by indigenous healers in </a:t>
            </a:r>
            <a:r>
              <a:rPr lang="en-GB" sz="1800" i="1" dirty="0" err="1">
                <a:solidFill>
                  <a:srgbClr val="1A3A43"/>
                </a:solidFill>
                <a:effectLst/>
                <a:latin typeface="Arial" panose="020B0604020202020204" pitchFamily="34" charset="0"/>
                <a:ea typeface="Calibri" panose="020F0502020204030204" pitchFamily="34" charset="0"/>
                <a:cs typeface="Times New Roman" panose="02020603050405020304" pitchFamily="18" charset="0"/>
              </a:rPr>
              <a:t>Kahura</a:t>
            </a:r>
            <a:r>
              <a:rPr lang="en-GB" sz="1800" i="1" dirty="0">
                <a:solidFill>
                  <a:srgbClr val="1A3A43"/>
                </a:solidFill>
                <a:effectLst/>
                <a:latin typeface="Arial" panose="020B0604020202020204" pitchFamily="34" charset="0"/>
                <a:ea typeface="Calibri" panose="020F0502020204030204" pitchFamily="34" charset="0"/>
                <a:cs typeface="Times New Roman" panose="02020603050405020304" pitchFamily="18" charset="0"/>
              </a:rPr>
              <a:t>, Uganda. As observed by R. W. </a:t>
            </a:r>
            <a:r>
              <a:rPr lang="en-GB" sz="1800" i="1" dirty="0" err="1">
                <a:solidFill>
                  <a:srgbClr val="1A3A43"/>
                </a:solidFill>
                <a:effectLst/>
                <a:latin typeface="Arial" panose="020B0604020202020204" pitchFamily="34" charset="0"/>
                <a:ea typeface="Calibri" panose="020F0502020204030204" pitchFamily="34" charset="0"/>
                <a:cs typeface="Times New Roman" panose="02020603050405020304" pitchFamily="18" charset="0"/>
              </a:rPr>
              <a:t>Felkin</a:t>
            </a:r>
            <a:r>
              <a:rPr lang="en-GB" sz="1800" i="1" dirty="0">
                <a:solidFill>
                  <a:srgbClr val="1A3A43"/>
                </a:solidFill>
                <a:effectLst/>
                <a:latin typeface="Arial" panose="020B0604020202020204" pitchFamily="34" charset="0"/>
                <a:ea typeface="Calibri" panose="020F0502020204030204" pitchFamily="34" charset="0"/>
                <a:cs typeface="Times New Roman" panose="02020603050405020304" pitchFamily="18" charset="0"/>
              </a:rPr>
              <a:t> in 1879 from his article "Notes on Labour in Central Africa" published in the </a:t>
            </a:r>
            <a:r>
              <a:rPr lang="en-GB" sz="1800" i="1" dirty="0">
                <a:solidFill>
                  <a:srgbClr val="1A3A43"/>
                </a:solidFill>
                <a:effectLst/>
                <a:latin typeface="Calibri" panose="020F0502020204030204" pitchFamily="34" charset="0"/>
                <a:ea typeface="Calibri" panose="020F0502020204030204" pitchFamily="34" charset="0"/>
                <a:cs typeface="Times New Roman" panose="02020603050405020304" pitchFamily="18" charset="0"/>
              </a:rPr>
              <a:t>Edinburgh Medical Journal</a:t>
            </a:r>
            <a:r>
              <a:rPr lang="en-GB" sz="1800" i="1" dirty="0">
                <a:solidFill>
                  <a:srgbClr val="1A3A43"/>
                </a:solidFill>
                <a:effectLst/>
                <a:latin typeface="Arial" panose="020B0604020202020204" pitchFamily="34" charset="0"/>
                <a:ea typeface="Calibri" panose="020F0502020204030204" pitchFamily="34" charset="0"/>
                <a:cs typeface="Times New Roman" panose="02020603050405020304" pitchFamily="18" charset="0"/>
              </a:rPr>
              <a:t>, volume 20, April 1884, pages 922-930. (Source: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https://www.nlm.nih.gov/exhibition/cesarean/part2.html</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4</a:t>
            </a:fld>
            <a:endParaRPr lang="zh-CN" altLang="en-US" dirty="0"/>
          </a:p>
        </p:txBody>
      </p:sp>
    </p:spTree>
    <p:extLst>
      <p:ext uri="{BB962C8B-B14F-4D97-AF65-F5344CB8AC3E}">
        <p14:creationId xmlns:p14="http://schemas.microsoft.com/office/powerpoint/2010/main" val="379174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pre-colonial times people mostly lived in villages and were governed by elders, under a headman. However the Wanga Kingdom was established in western Kenya during the 18</a:t>
            </a:r>
            <a:r>
              <a:rPr lang="en-US" sz="1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century.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Gradually, the Kingdom of </a:t>
            </a:r>
            <a:r>
              <a:rPr lang="en-GB" sz="1800" dirty="0">
                <a:effectLst/>
                <a:latin typeface="Arial" panose="020B0604020202020204" pitchFamily="34" charset="0"/>
                <a:ea typeface="Calibri" panose="020F0502020204030204" pitchFamily="34" charset="0"/>
                <a:cs typeface="Times New Roman" panose="02020603050405020304" pitchFamily="18" charset="0"/>
              </a:rPr>
              <a:t>Buganda became powerful in what is now Uganda in the 18</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1800" dirty="0">
                <a:effectLst/>
                <a:latin typeface="Arial" panose="020B0604020202020204" pitchFamily="34" charset="0"/>
                <a:ea typeface="Calibri" panose="020F0502020204030204" pitchFamily="34" charset="0"/>
                <a:cs typeface="Times New Roman" panose="02020603050405020304" pitchFamily="18" charset="0"/>
              </a:rPr>
              <a:t> and 19</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1800" dirty="0">
                <a:effectLst/>
                <a:latin typeface="Arial" panose="020B0604020202020204" pitchFamily="34" charset="0"/>
                <a:ea typeface="Calibri" panose="020F0502020204030204" pitchFamily="34" charset="0"/>
                <a:cs typeface="Times New Roman" panose="02020603050405020304" pitchFamily="18" charset="0"/>
              </a:rPr>
              <a:t> centuries. Modern day Tanzania once comprised of many small </a:t>
            </a:r>
            <a:r>
              <a:rPr lang="en-GB" sz="1800" i="1" dirty="0">
                <a:effectLst/>
                <a:latin typeface="Arial" panose="020B0604020202020204" pitchFamily="34" charset="0"/>
                <a:ea typeface="Calibri" panose="020F0502020204030204" pitchFamily="34" charset="0"/>
                <a:cs typeface="Times New Roman" panose="02020603050405020304" pitchFamily="18" charset="0"/>
              </a:rPr>
              <a:t>kingdoms including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Karagwe</a:t>
            </a:r>
            <a:r>
              <a:rPr lang="en-GB" sz="1800" dirty="0">
                <a:effectLst/>
                <a:latin typeface="Arial" panose="020B0604020202020204" pitchFamily="34" charset="0"/>
                <a:ea typeface="Calibri" panose="020F0502020204030204" pitchFamily="34" charset="0"/>
                <a:cs typeface="Times New Roman" panose="02020603050405020304" pitchFamily="18" charset="0"/>
              </a:rPr>
              <a:t>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Buzinza</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5</a:t>
            </a:fld>
            <a:endParaRPr lang="zh-CN" altLang="en-US" dirty="0"/>
          </a:p>
        </p:txBody>
      </p:sp>
    </p:spTree>
    <p:extLst>
      <p:ext uri="{BB962C8B-B14F-4D97-AF65-F5344CB8AC3E}">
        <p14:creationId xmlns:p14="http://schemas.microsoft.com/office/powerpoint/2010/main" val="133700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Prior to British colonisation, the slave trade flourished in the East Africa region </a:t>
            </a:r>
            <a:r>
              <a:rPr lang="en-GB" sz="1800" dirty="0">
                <a:effectLst/>
                <a:latin typeface="Arial" panose="020B0604020202020204" pitchFamily="34" charset="0"/>
                <a:ea typeface="Calibri" panose="020F0502020204030204" pitchFamily="34" charset="0"/>
                <a:cs typeface="Times New Roman" panose="02020603050405020304" pitchFamily="18" charset="0"/>
              </a:rPr>
              <a:t>in the 18th and 19th centuries. People were traded or captured and exported across the region to the coast by Arab slave traders. They were auctioned and sold on to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Morocco, Egypt, the Middle East </a:t>
            </a:r>
            <a:r>
              <a:rPr lang="en-GB" sz="1800" dirty="0">
                <a:effectLst/>
                <a:latin typeface="Arial" panose="020B0604020202020204" pitchFamily="34" charset="0"/>
                <a:ea typeface="Calibri" panose="020F0502020204030204" pitchFamily="34" charset="0"/>
                <a:cs typeface="Times New Roman" panose="02020603050405020304" pitchFamily="18" charset="0"/>
              </a:rPr>
              <a:t>and Europe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via the Trans-Saharan and </a:t>
            </a:r>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Indian Ocean routes. </a:t>
            </a:r>
            <a:r>
              <a:rPr lang="en-GB" sz="1800" dirty="0">
                <a:effectLst/>
                <a:latin typeface="Arial" panose="020B0604020202020204" pitchFamily="34" charset="0"/>
                <a:ea typeface="Calibri" panose="020F0502020204030204" pitchFamily="34" charset="0"/>
                <a:cs typeface="Times New Roman" panose="02020603050405020304" pitchFamily="18" charset="0"/>
              </a:rPr>
              <a:t>Over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50,000 slaves were sold annually in Zanzibar markets. </a:t>
            </a:r>
            <a:r>
              <a:rPr lang="en-GB" sz="1800" dirty="0">
                <a:effectLst/>
                <a:latin typeface="Arial" panose="020B0604020202020204" pitchFamily="34" charset="0"/>
                <a:ea typeface="Calibri" panose="020F0502020204030204" pitchFamily="34" charset="0"/>
                <a:cs typeface="Times New Roman" panose="02020603050405020304" pitchFamily="18" charset="0"/>
              </a:rPr>
              <a:t>In 1812, cloves were introduced to Zanzibar, and with a growing demand slaves were bought at local markets to provide free labour on the large Arab owned clove plantations.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Christianity was introduced at the beginning of the 16th century through the establishment of a Franciscan mission in the city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Kilwa</a:t>
            </a:r>
            <a:r>
              <a:rPr lang="en-GB" sz="1800" dirty="0">
                <a:effectLst/>
                <a:latin typeface="Arial" panose="020B0604020202020204" pitchFamily="34" charset="0"/>
                <a:ea typeface="Calibri" panose="020F0502020204030204" pitchFamily="34" charset="0"/>
                <a:cs typeface="Times New Roman" panose="02020603050405020304" pitchFamily="18" charset="0"/>
              </a:rPr>
              <a:t>. Other missionary societies followed and in the 17th century Catholic and Protestant missions were to be found in almost every coastal city.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6</a:t>
            </a:fld>
            <a:endParaRPr lang="zh-CN" altLang="en-US" dirty="0"/>
          </a:p>
        </p:txBody>
      </p:sp>
    </p:spTree>
    <p:extLst>
      <p:ext uri="{BB962C8B-B14F-4D97-AF65-F5344CB8AC3E}">
        <p14:creationId xmlns:p14="http://schemas.microsoft.com/office/powerpoint/2010/main" val="84580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the Berlin Conference (1884-1885), fourteen European countries including </a:t>
            </a:r>
            <a:r>
              <a:rPr lang="en-GB" sz="1800" dirty="0">
                <a:effectLst/>
                <a:latin typeface="Arial" panose="020B0604020202020204" pitchFamily="34" charset="0"/>
                <a:ea typeface="Calibri" panose="020F0502020204030204" pitchFamily="34" charset="0"/>
                <a:cs typeface="Times New Roman" panose="02020603050405020304" pitchFamily="18" charset="0"/>
              </a:rPr>
              <a:t>Britain, France, Germany, Belgium, Portugal, Spain, and Italy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met to decide on how to fulfil their imperialist ambitions with regard to the African continent. This conference was arranged so as to avoid a European war as they squabbled over </a:t>
            </a:r>
            <a:r>
              <a:rPr lang="en-GB" sz="1800" dirty="0">
                <a:effectLst/>
                <a:latin typeface="Arial" panose="020B0604020202020204" pitchFamily="34" charset="0"/>
                <a:ea typeface="Calibri" panose="020F0502020204030204" pitchFamily="34" charset="0"/>
                <a:cs typeface="Times New Roman" panose="02020603050405020304" pitchFamily="18" charset="0"/>
              </a:rPr>
              <a:t>African land. The continent was divided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into territories </a:t>
            </a:r>
            <a:r>
              <a:rPr lang="en-GB" sz="1800" dirty="0">
                <a:effectLst/>
                <a:latin typeface="Arial" panose="020B0604020202020204" pitchFamily="34" charset="0"/>
                <a:ea typeface="Calibri" panose="020F0502020204030204" pitchFamily="34" charset="0"/>
                <a:cs typeface="Times New Roman" panose="02020603050405020304" pitchFamily="18" charset="0"/>
              </a:rPr>
              <a:t>between them to protect their interests, gain access to raw materials and find new markets for their manufactured goods.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Not a single representative from Africa was invited and the land </a:t>
            </a:r>
            <a:r>
              <a:rPr lang="en-GB" sz="1800" dirty="0">
                <a:effectLst/>
                <a:latin typeface="Arial" panose="020B0604020202020204" pitchFamily="34" charset="0"/>
                <a:ea typeface="Calibri" panose="020F0502020204030204" pitchFamily="34" charset="0"/>
                <a:cs typeface="Times New Roman" panose="02020603050405020304" pitchFamily="18" charset="0"/>
              </a:rPr>
              <a:t>was recklessly carved up without consideration of how this would affect its people.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invasion, division, occupation and colonisation of Africa by Europe took place between 1881 – 1914, and is sometimes known as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The New Imperialism.</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European powers divided up Africa among themselves, often separating ethnic groups and communities due to the creation of arbitrary borders so that </a:t>
            </a:r>
            <a:r>
              <a:rPr lang="en-GB" sz="1800" dirty="0">
                <a:effectLst/>
                <a:latin typeface="Arial" panose="020B0604020202020204" pitchFamily="34" charset="0"/>
                <a:ea typeface="Calibri" panose="020F0502020204030204" pitchFamily="34" charset="0"/>
                <a:cs typeface="Times New Roman" panose="02020603050405020304" pitchFamily="18" charset="0"/>
              </a:rPr>
              <a:t>families and friends from the same ethnic group ended up in separate countries. The Maasai now inhabit Kenya and Tanzania, while the Bukusu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Bagisu</a:t>
            </a:r>
            <a:r>
              <a:rPr lang="en-GB" sz="1800" dirty="0">
                <a:effectLst/>
                <a:latin typeface="Arial" panose="020B0604020202020204" pitchFamily="34" charset="0"/>
                <a:ea typeface="Calibri" panose="020F0502020204030204" pitchFamily="34" charset="0"/>
                <a:cs typeface="Times New Roman" panose="02020603050405020304" pitchFamily="18" charset="0"/>
              </a:rPr>
              <a:t> both live in Kenya and Uganda.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7</a:t>
            </a:fld>
            <a:endParaRPr lang="zh-CN" altLang="en-US" dirty="0"/>
          </a:p>
        </p:txBody>
      </p:sp>
    </p:spTree>
    <p:extLst>
      <p:ext uri="{BB962C8B-B14F-4D97-AF65-F5344CB8AC3E}">
        <p14:creationId xmlns:p14="http://schemas.microsoft.com/office/powerpoint/2010/main" val="376654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British penetration of the area began at Zanzibar in the last quarter of the 19th century. In 1888 the Imperial British </a:t>
            </a:r>
            <a:r>
              <a:rPr lang="en-GB" sz="18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East Africa</a:t>
            </a:r>
            <a:r>
              <a:rPr lang="en-GB" sz="18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 Company established claims to territory in what is now Kenya.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Following the Berlin Conference in 1885</a:t>
            </a:r>
            <a:r>
              <a:rPr lang="en-GB" sz="1800" dirty="0">
                <a:effectLst/>
                <a:latin typeface="Arial" panose="020B0604020202020204" pitchFamily="34" charset="0"/>
                <a:ea typeface="Calibri" panose="020F0502020204030204" pitchFamily="34" charset="0"/>
                <a:cs typeface="Times New Roman" panose="02020603050405020304" pitchFamily="18" charset="0"/>
              </a:rPr>
              <a:t>, Uganda became a protectorate in 1894 whilst Kenya formally came under British control and was called British East Africa from 1895. Earlier,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British explorers looking for the source of the Nile together with Christian missionaries had opened up the region to British colonial interest.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Due to a lack of British manpower in these countries, the British administration used indirect rule, coercing and bribing local leaders such as tribal kings, chiefs, and village headmen to advance their control. </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German East Africa, which today comprises of Rwanda, Burundi, and Tanzania, imposed direct rule on Africans, with a centralised form of administration regardless of pre-existing political arrangements. African people were forcibly made to provide labour in plantations for cash crops such as sisal, tea, coffee, cotton.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‘Scramble for Africa’, the Somali nation was divided through the imposition of colonial boundaries by Britain, France and Italy. British Somaliland was formed in 1888, through treaties with the local sultanates.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8</a:t>
            </a:fld>
            <a:endParaRPr lang="zh-CN" altLang="en-US" dirty="0"/>
          </a:p>
        </p:txBody>
      </p:sp>
    </p:spTree>
    <p:extLst>
      <p:ext uri="{BB962C8B-B14F-4D97-AF65-F5344CB8AC3E}">
        <p14:creationId xmlns:p14="http://schemas.microsoft.com/office/powerpoint/2010/main" val="22238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system of forced labour imposed in German East Africa provoked significant resistance in the form of an armed revolt  - the Maji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Maji</a:t>
            </a:r>
            <a:r>
              <a:rPr lang="en-GB" sz="1800" dirty="0">
                <a:effectLst/>
                <a:latin typeface="Arial" panose="020B0604020202020204" pitchFamily="34" charset="0"/>
                <a:ea typeface="Calibri" panose="020F0502020204030204" pitchFamily="34" charset="0"/>
                <a:cs typeface="Times New Roman" panose="02020603050405020304" pitchFamily="18" charset="0"/>
              </a:rPr>
              <a:t> Rebellion (1905-1907), led by Muslims and animists who being forced grow cotton for export. Between 250,000 and 300,000 Africans died, mainly from famine that resulted from the conflict.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British Somaliland Mohammed Abdullah Hassan, a Dervish leader, led a revolt lasting more than 20 years against British colonisation and Christian missions. He succeeded in uniting Somalis by transcending clan divisions. A series of British military expeditions were defeated though causing much damage to the country. The British finally prevailed in 1920 by bombarding the Dervish capital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Taleh</a:t>
            </a:r>
            <a:r>
              <a:rPr lang="en-GB" sz="1800" dirty="0">
                <a:effectLst/>
                <a:latin typeface="Arial" panose="020B0604020202020204" pitchFamily="34" charset="0"/>
                <a:ea typeface="Calibri" panose="020F0502020204030204" pitchFamily="34" charset="0"/>
                <a:cs typeface="Times New Roman" panose="02020603050405020304" pitchFamily="18" charset="0"/>
              </a:rPr>
              <a:t> from the air, killing members of Hassan’s family.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Between 1895 and 1902, thousands of Indians were brought as indentured labourers into East Africa to build the Kenya-Uganda Railway Line. Some subsequently settled there though most returned home. Indians also came from British India as traders and artisans. In 1904 cotton was introduced to Uganda and by 1914 huge amounts were being exported.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9</a:t>
            </a:fld>
            <a:endParaRPr lang="zh-CN" altLang="en-US" dirty="0"/>
          </a:p>
        </p:txBody>
      </p:sp>
    </p:spTree>
    <p:extLst>
      <p:ext uri="{BB962C8B-B14F-4D97-AF65-F5344CB8AC3E}">
        <p14:creationId xmlns:p14="http://schemas.microsoft.com/office/powerpoint/2010/main" val="230506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875"/>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catastrophe of World War One, a war between imperial European nations,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impacted on their colonies across the globe. </a:t>
            </a:r>
            <a:r>
              <a:rPr lang="en-GB" sz="1800" dirty="0">
                <a:effectLst/>
                <a:latin typeface="Arial" panose="020B0604020202020204" pitchFamily="34" charset="0"/>
                <a:ea typeface="Calibri" panose="020F0502020204030204" pitchFamily="34" charset="0"/>
                <a:cs typeface="Times New Roman" panose="02020603050405020304" pitchFamily="18" charset="0"/>
              </a:rPr>
              <a:t>World War One was fought in the regions where Germany had colonies neighbouring those of Britain.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British mandatorily conscripted Africans into armed service from 1915 to enlarge the King’s African Rifles. For African people, it was not their fight and they were second class subjects of empire. This was reflected in their treatment, in comparison to their white counterparts both in combat and death during the First and Second World Wars.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military service offered an income, a uniform and a chance to gain respect. In 1914 the East Africa Carrier Corps was established with a compulsory conscription quota that chiefs and headmen were required to fulfil. This Corps proved essential to carry food and equipment to support troops in what became a protracted guerrilla campaign fought mostly in German East Africa. Over the 4 years of war the British side had 150,000 troops and over a million porters/carriers of whom 100,000 died of exhaustion, illness and malnutrition.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With so many men being conscripted or seized, African women had to carry the burden of planting and harvesting crops. Food and livestock was often looted and communities dislocated so that famine and disease took their toll too. </a:t>
            </a:r>
            <a:r>
              <a:rPr lang="en-GB" sz="1800" dirty="0">
                <a:effectLst/>
                <a:latin typeface="Arial" panose="020B0604020202020204" pitchFamily="34" charset="0"/>
                <a:ea typeface="Calibri" panose="020F0502020204030204" pitchFamily="34" charset="0"/>
                <a:cs typeface="Times New Roman" panose="02020603050405020304" pitchFamily="18" charset="0"/>
              </a:rPr>
              <a:t>The region was de-populated by the war, particularly in what was now Tanganyika, with some half a million civilian deaths, mostly due to malnourishment and disease. This was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 economic and social disaster for the Africans of the region.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At the end of the war, German East Africa became a British mandate in 1919 under the League of Nations. The colony was renamed Tanganyika Territory in 1920. Although Africans had fought for Britain through the war or contributed as porters, any hopes for more self-rule were denied. The King’s African Rifles were not invited to take part in the Victory Day parade in London in 1919. Whereas memorials were erected for European soldiers, none were built for the African dead.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1FC198-2D83-4DFC-8CDD-7D23AF44D411}" type="slidenum">
              <a:rPr lang="zh-CN" altLang="en-US" smtClean="0"/>
              <a:t>10</a:t>
            </a:fld>
            <a:endParaRPr lang="zh-CN" altLang="en-US" dirty="0"/>
          </a:p>
        </p:txBody>
      </p:sp>
    </p:spTree>
    <p:extLst>
      <p:ext uri="{BB962C8B-B14F-4D97-AF65-F5344CB8AC3E}">
        <p14:creationId xmlns:p14="http://schemas.microsoft.com/office/powerpoint/2010/main" val="332027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85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493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923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5653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8162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5438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29168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220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47525"/>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893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546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87544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85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83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65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73259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167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10/18/24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
        <p:nvSpPr>
          <p:cNvPr id="8" name="同侧圆角矩形 1">
            <a:extLst>
              <a:ext uri="{FF2B5EF4-FFF2-40B4-BE49-F238E27FC236}">
                <a16:creationId xmlns:a16="http://schemas.microsoft.com/office/drawing/2014/main" id="{AB468E75-9F6A-B127-E809-4F816319A531}"/>
              </a:ext>
            </a:extLst>
          </p:cNvPr>
          <p:cNvSpPr/>
          <p:nvPr userDrawn="1"/>
        </p:nvSpPr>
        <p:spPr>
          <a:xfrm>
            <a:off x="0" y="5079727"/>
            <a:ext cx="9144000" cy="63772"/>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a:endParaRPr lang="zh-CN" altLang="en-US"/>
          </a:p>
        </p:txBody>
      </p:sp>
    </p:spTree>
    <p:extLst>
      <p:ext uri="{BB962C8B-B14F-4D97-AF65-F5344CB8AC3E}">
        <p14:creationId xmlns:p14="http://schemas.microsoft.com/office/powerpoint/2010/main" val="33181906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49" r:id="rId18"/>
    <p:sldLayoutId id="2147483651" r:id="rId19"/>
  </p:sldLayoutIdLst>
  <p:transition spd="slow">
    <p:pull/>
  </p:transition>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dreads.com/work/quotes/848502" TargetMode="External"/><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63" y="1097310"/>
            <a:ext cx="5527256" cy="378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2">
            <a:extLst>
              <a:ext uri="{FF2B5EF4-FFF2-40B4-BE49-F238E27FC236}">
                <a16:creationId xmlns:a16="http://schemas.microsoft.com/office/drawing/2014/main" id="{98F493F3-7B9A-4B24-B234-73B021540FC9}"/>
              </a:ext>
            </a:extLst>
          </p:cNvPr>
          <p:cNvGraphicFramePr>
            <a:graphicFrameLocks noGrp="1"/>
          </p:cNvGraphicFramePr>
          <p:nvPr>
            <p:extLst>
              <p:ext uri="{D42A27DB-BD31-4B8C-83A1-F6EECF244321}">
                <p14:modId xmlns:p14="http://schemas.microsoft.com/office/powerpoint/2010/main" val="293535144"/>
              </p:ext>
            </p:extLst>
          </p:nvPr>
        </p:nvGraphicFramePr>
        <p:xfrm>
          <a:off x="4283968" y="411510"/>
          <a:ext cx="3714869" cy="1371600"/>
        </p:xfrm>
        <a:graphic>
          <a:graphicData uri="http://schemas.openxmlformats.org/drawingml/2006/table">
            <a:tbl>
              <a:tblPr firstRow="1" bandRow="1">
                <a:tableStyleId>{5C22544A-7EE6-4342-B048-85BDC9FD1C3A}</a:tableStyleId>
              </a:tblPr>
              <a:tblGrid>
                <a:gridCol w="3714869">
                  <a:extLst>
                    <a:ext uri="{9D8B030D-6E8A-4147-A177-3AD203B41FA5}">
                      <a16:colId xmlns:a16="http://schemas.microsoft.com/office/drawing/2014/main" val="1521883417"/>
                    </a:ext>
                  </a:extLst>
                </a:gridCol>
              </a:tblGrid>
              <a:tr h="1296144">
                <a:tc>
                  <a:txBody>
                    <a:bodyPr/>
                    <a:lstStyle/>
                    <a:p>
                      <a:r>
                        <a:rPr lang="en-GB" sz="2800" dirty="0"/>
                        <a:t>The British Colonisation of East Africa</a:t>
                      </a:r>
                    </a:p>
                  </a:txBody>
                  <a:tcPr/>
                </a:tc>
                <a:extLst>
                  <a:ext uri="{0D108BD9-81ED-4DB2-BD59-A6C34878D82A}">
                    <a16:rowId xmlns:a16="http://schemas.microsoft.com/office/drawing/2014/main" val="1912738069"/>
                  </a:ext>
                </a:extLst>
              </a:tr>
            </a:tbl>
          </a:graphicData>
        </a:graphic>
      </p:graphicFrame>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8316415" y="4982678"/>
            <a:ext cx="72009" cy="5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Maasai people - Wikipedia"/>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089074"/>
            <a:ext cx="1587465" cy="1944216"/>
          </a:xfrm>
          <a:prstGeom prst="rect">
            <a:avLst/>
          </a:prstGeom>
          <a:noFill/>
          <a:ln>
            <a:noFill/>
          </a:ln>
        </p:spPr>
      </p:pic>
      <p:sp>
        <p:nvSpPr>
          <p:cNvPr id="3" name="TextBox 2"/>
          <p:cNvSpPr txBox="1"/>
          <p:nvPr/>
        </p:nvSpPr>
        <p:spPr>
          <a:xfrm>
            <a:off x="6300192" y="4036518"/>
            <a:ext cx="2304256" cy="215444"/>
          </a:xfrm>
          <a:prstGeom prst="rect">
            <a:avLst/>
          </a:prstGeom>
          <a:noFill/>
        </p:spPr>
        <p:txBody>
          <a:bodyPr wrap="square" lIns="0" tIns="0" rIns="0" bIns="0" rtlCol="0">
            <a:spAutoFit/>
          </a:bodyPr>
          <a:lstStyle/>
          <a:p>
            <a:r>
              <a:rPr lang="en-GB" sz="1400" dirty="0"/>
              <a:t>Maasai mother and child</a:t>
            </a:r>
            <a:endParaRPr lang="en-US" sz="14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041298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media.iwm.org.uk/iwm/mediaLib/365/media-365307/large.jpg?action=d&amp;cat=photographs">
            <a:extLst>
              <a:ext uri="{FF2B5EF4-FFF2-40B4-BE49-F238E27FC236}">
                <a16:creationId xmlns:a16="http://schemas.microsoft.com/office/drawing/2014/main" id="{D7FCFCE3-09BA-42B3-85D5-D9E9C9125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81"/>
          <a:stretch/>
        </p:blipFill>
        <p:spPr bwMode="auto">
          <a:xfrm>
            <a:off x="4067944" y="1023925"/>
            <a:ext cx="4445020" cy="3095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164C1763-3451-469D-880F-80C7D4D377A4}"/>
              </a:ext>
            </a:extLst>
          </p:cNvPr>
          <p:cNvSpPr>
            <a:spLocks noChangeArrowheads="1"/>
          </p:cNvSpPr>
          <p:nvPr/>
        </p:nvSpPr>
        <p:spPr bwMode="auto">
          <a:xfrm>
            <a:off x="107504" y="921016"/>
            <a:ext cx="3960440" cy="41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a:lnSpc>
                <a:spcPct val="107000"/>
              </a:lnSpc>
              <a:spcAft>
                <a:spcPts val="1875"/>
              </a:spcAft>
              <a:buFont typeface="Arial" panose="020B0604020202020204" pitchFamily="34" charset="0"/>
              <a:buChar char="•"/>
            </a:pPr>
            <a:r>
              <a:rPr lang="en-GB" sz="1400" dirty="0">
                <a:solidFill>
                  <a:srgbClr val="000000"/>
                </a:solidFill>
                <a:ea typeface="Calibri" panose="020F0502020204030204" pitchFamily="34" charset="0"/>
                <a:cs typeface="Calibri" panose="020F0502020204030204" pitchFamily="34" charset="0"/>
              </a:rPr>
              <a:t>First World War was a conflict between European nations.</a:t>
            </a:r>
            <a:r>
              <a:rPr lang="en-GB" sz="1400" dirty="0">
                <a:ea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British East Africa and German East Africa </a:t>
            </a:r>
            <a:r>
              <a:rPr lang="en-GB" sz="1400" dirty="0">
                <a:effectLst/>
                <a:latin typeface="Calibri" panose="020F0502020204030204" pitchFamily="34" charset="0"/>
                <a:ea typeface="Times New Roman" panose="02020603050405020304" pitchFamily="18" charset="0"/>
                <a:cs typeface="Calibri" panose="020F0502020204030204" pitchFamily="34" charset="0"/>
              </a:rPr>
              <a:t>were involved in a guerrilla war over 4 years. </a:t>
            </a:r>
          </a:p>
          <a:p>
            <a:pPr marL="171450" indent="-171450">
              <a:lnSpc>
                <a:spcPct val="107000"/>
              </a:lnSpc>
              <a:spcAft>
                <a:spcPts val="1875"/>
              </a:spcAft>
              <a:buFont typeface="Arial" panose="020B0604020202020204" pitchFamily="34" charset="0"/>
              <a:buChar char="•"/>
            </a:pPr>
            <a:r>
              <a:rPr lang="en-GB" sz="1400" dirty="0">
                <a:ea typeface="Times New Roman" panose="02020603050405020304" pitchFamily="18" charset="0"/>
                <a:cs typeface="Calibri" panose="020F0502020204030204" pitchFamily="34" charset="0"/>
              </a:rPr>
              <a:t>Human porters moved war equipment due to poor infrastructure with over 100,000 porters dying through illness, exhaustion, or malnutrition</a:t>
            </a:r>
          </a:p>
          <a:p>
            <a:pPr marL="171450" indent="-171450">
              <a:lnSpc>
                <a:spcPct val="107000"/>
              </a:lnSpc>
              <a:spcAft>
                <a:spcPts val="1875"/>
              </a:spcAft>
              <a:buFont typeface="Arial" panose="020B0604020202020204" pitchFamily="34" charset="0"/>
              <a:buChar char="•"/>
            </a:pPr>
            <a:r>
              <a:rPr lang="en-GB" sz="1400" dirty="0">
                <a:ea typeface="Times New Roman" panose="02020603050405020304" pitchFamily="18" charset="0"/>
                <a:cs typeface="Calibri" panose="020F0502020204030204" pitchFamily="34" charset="0"/>
              </a:rPr>
              <a:t>East Africa experienced famine due to the combat. The war lasted four years with over half a million African deaths</a:t>
            </a:r>
          </a:p>
          <a:p>
            <a:pPr marL="171450" indent="-171450">
              <a:lnSpc>
                <a:spcPct val="107000"/>
              </a:lnSpc>
              <a:spcAft>
                <a:spcPts val="1875"/>
              </a:spcAft>
              <a:buFont typeface="Arial" panose="020B0604020202020204" pitchFamily="34" charset="0"/>
              <a:buChar char="•"/>
            </a:pPr>
            <a:endParaRPr lang="en-GB"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51E23872-DBA4-412E-8F20-CBAE1BF305DE}"/>
              </a:ext>
            </a:extLst>
          </p:cNvPr>
          <p:cNvSpPr txBox="1"/>
          <p:nvPr/>
        </p:nvSpPr>
        <p:spPr>
          <a:xfrm>
            <a:off x="323528" y="339502"/>
            <a:ext cx="3096344" cy="336631"/>
          </a:xfrm>
          <a:prstGeom prst="rect">
            <a:avLst/>
          </a:prstGeom>
          <a:noFill/>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sz="16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World War </a:t>
            </a:r>
            <a:r>
              <a:rPr lang="en-GB"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One: 1914 - 1918</a:t>
            </a:r>
            <a:endParaRPr kumimoji="0" lang="en-GB" sz="16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4079530" y="4119575"/>
            <a:ext cx="3744416" cy="677108"/>
          </a:xfrm>
          <a:prstGeom prst="rect">
            <a:avLst/>
          </a:prstGeom>
          <a:noFill/>
        </p:spPr>
        <p:txBody>
          <a:bodyPr wrap="square" lIns="0" tIns="0" rIns="0" bIns="0" rtlCol="0">
            <a:spAutoFit/>
          </a:bodyPr>
          <a:lstStyle/>
          <a:p>
            <a:r>
              <a:rPr lang="en-GB" sz="1400" dirty="0">
                <a:ea typeface="Times New Roman" panose="02020603050405020304" pitchFamily="18" charset="0"/>
                <a:cs typeface="Calibri" panose="020F0502020204030204" pitchFamily="34" charset="0"/>
              </a:rPr>
              <a:t>Over 98,000 Kenyan men, called "</a:t>
            </a:r>
            <a:r>
              <a:rPr lang="en-GB" sz="1400" i="1" dirty="0" err="1">
                <a:ea typeface="Times New Roman" panose="02020603050405020304" pitchFamily="18" charset="0"/>
                <a:cs typeface="Calibri" panose="020F0502020204030204" pitchFamily="34" charset="0"/>
              </a:rPr>
              <a:t>askaris</a:t>
            </a:r>
            <a:r>
              <a:rPr lang="en-GB" sz="1400" dirty="0">
                <a:ea typeface="Times New Roman" panose="02020603050405020304" pitchFamily="18" charset="0"/>
                <a:cs typeface="Calibri" panose="020F0502020204030204" pitchFamily="34" charset="0"/>
              </a:rPr>
              <a:t>" , joined the</a:t>
            </a:r>
            <a:r>
              <a:rPr lang="en-GB" sz="1400" i="1" dirty="0">
                <a:ea typeface="Times New Roman" panose="02020603050405020304" pitchFamily="18" charset="0"/>
                <a:cs typeface="Calibri" panose="020F0502020204030204" pitchFamily="34" charset="0"/>
              </a:rPr>
              <a:t> King's African Rifles </a:t>
            </a:r>
            <a:r>
              <a:rPr lang="en-GB" sz="1400" dirty="0">
                <a:ea typeface="Times New Roman" panose="02020603050405020304" pitchFamily="18" charset="0"/>
                <a:cs typeface="Calibri" panose="020F0502020204030204" pitchFamily="34" charset="0"/>
              </a:rPr>
              <a:t>(KAR). </a:t>
            </a:r>
          </a:p>
          <a:p>
            <a:endParaRPr 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25823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E400D9-34AD-4279-B5EA-CD497E7066CC}"/>
              </a:ext>
            </a:extLst>
          </p:cNvPr>
          <p:cNvSpPr txBox="1"/>
          <p:nvPr/>
        </p:nvSpPr>
        <p:spPr>
          <a:xfrm>
            <a:off x="611560" y="107496"/>
            <a:ext cx="4536504" cy="456535"/>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Microsoft YaHei" panose="020B0503020204020204" pitchFamily="34" charset="-122"/>
                <a:cs typeface="Arial" panose="020B0604020202020204" pitchFamily="34" charset="0"/>
              </a:rPr>
              <a:t>Africans forced from their land</a:t>
            </a:r>
          </a:p>
        </p:txBody>
      </p:sp>
      <p:pic>
        <p:nvPicPr>
          <p:cNvPr id="2" name="Picture 1">
            <a:extLst>
              <a:ext uri="{FF2B5EF4-FFF2-40B4-BE49-F238E27FC236}">
                <a16:creationId xmlns:a16="http://schemas.microsoft.com/office/drawing/2014/main" id="{D07B9AED-65E6-42DD-AEFA-AE6D673627D5}"/>
              </a:ext>
            </a:extLst>
          </p:cNvPr>
          <p:cNvPicPr>
            <a:picLocks noChangeAspect="1"/>
          </p:cNvPicPr>
          <p:nvPr/>
        </p:nvPicPr>
        <p:blipFill>
          <a:blip r:embed="rId3"/>
          <a:stretch>
            <a:fillRect/>
          </a:stretch>
        </p:blipFill>
        <p:spPr>
          <a:xfrm>
            <a:off x="4716016" y="180098"/>
            <a:ext cx="3640520" cy="2776428"/>
          </a:xfrm>
          <a:prstGeom prst="rect">
            <a:avLst/>
          </a:prstGeom>
        </p:spPr>
      </p:pic>
      <p:sp>
        <p:nvSpPr>
          <p:cNvPr id="6" name="TextBox 5">
            <a:extLst>
              <a:ext uri="{FF2B5EF4-FFF2-40B4-BE49-F238E27FC236}">
                <a16:creationId xmlns:a16="http://schemas.microsoft.com/office/drawing/2014/main" id="{5EA97B82-2BC4-4D23-8E51-0E77519F0674}"/>
              </a:ext>
            </a:extLst>
          </p:cNvPr>
          <p:cNvSpPr txBox="1"/>
          <p:nvPr/>
        </p:nvSpPr>
        <p:spPr>
          <a:xfrm>
            <a:off x="266040" y="1402199"/>
            <a:ext cx="4320480" cy="2339102"/>
          </a:xfrm>
          <a:prstGeom prst="rect">
            <a:avLst/>
          </a:prstGeom>
          <a:noFill/>
        </p:spPr>
        <p:txBody>
          <a:bodyPr wrap="square">
            <a:spAutoFit/>
          </a:bodyPr>
          <a:lstStyle/>
          <a:p>
            <a:r>
              <a:rPr lang="en-GB" sz="1600" dirty="0">
                <a:effectLst/>
                <a:latin typeface="+mj-lt"/>
                <a:ea typeface="Times New Roman" panose="02020603050405020304" pitchFamily="18" charset="0"/>
              </a:rPr>
              <a:t>Under the Settlement scheme in Kenya after the war, white soldiers were given farmland and the  Africans were pushed off the fertile highlands. </a:t>
            </a:r>
            <a:endParaRPr lang="en-GB" sz="1600" dirty="0">
              <a:latin typeface="+mj-lt"/>
            </a:endParaRPr>
          </a:p>
          <a:p>
            <a:endParaRPr lang="en-GB" sz="1600" dirty="0">
              <a:latin typeface="+mj-lt"/>
            </a:endParaRPr>
          </a:p>
          <a:p>
            <a:endParaRPr lang="en-GB" sz="1600" dirty="0">
              <a:latin typeface="+mj-lt"/>
            </a:endParaRPr>
          </a:p>
          <a:p>
            <a:r>
              <a:rPr lang="en-GB" sz="1600" dirty="0">
                <a:latin typeface="+mj-lt"/>
              </a:rPr>
              <a:t>The British imposed taxes in the 1920s and 1930s to force Africans to work for settler farmers and in plantations throughout East Africa.</a:t>
            </a:r>
          </a:p>
          <a:p>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0280" y="3014201"/>
            <a:ext cx="2923801" cy="194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1307" y="4750293"/>
            <a:ext cx="4104456" cy="215444"/>
          </a:xfrm>
          <a:prstGeom prst="rect">
            <a:avLst/>
          </a:prstGeom>
          <a:noFill/>
        </p:spPr>
        <p:txBody>
          <a:bodyPr wrap="square" lIns="0" tIns="0" rIns="0" bIns="0" rtlCol="0">
            <a:spAutoFit/>
          </a:bodyPr>
          <a:lstStyle/>
          <a:p>
            <a:pPr algn="r"/>
            <a:r>
              <a:rPr lang="en-US" sz="1400" dirty="0">
                <a:latin typeface="微软雅黑" panose="020B0503020204020204" pitchFamily="34" charset="-122"/>
                <a:ea typeface="微软雅黑" panose="020B0503020204020204" pitchFamily="34" charset="-122"/>
              </a:rPr>
              <a:t>Harry </a:t>
            </a:r>
            <a:r>
              <a:rPr lang="en-US" sz="1400" dirty="0" err="1">
                <a:latin typeface="微软雅黑" panose="020B0503020204020204" pitchFamily="34" charset="-122"/>
                <a:ea typeface="微软雅黑" panose="020B0503020204020204" pitchFamily="34" charset="-122"/>
              </a:rPr>
              <a:t>Thuku</a:t>
            </a:r>
            <a:r>
              <a:rPr lang="en-US" sz="1400" dirty="0">
                <a:latin typeface="微软雅黑" panose="020B0503020204020204" pitchFamily="34" charset="-122"/>
                <a:ea typeface="微软雅黑" panose="020B0503020204020204" pitchFamily="34" charset="-122"/>
              </a:rPr>
              <a:t>, a pioneer of African nationalism</a:t>
            </a:r>
          </a:p>
        </p:txBody>
      </p:sp>
    </p:spTree>
    <p:extLst>
      <p:ext uri="{BB962C8B-B14F-4D97-AF65-F5344CB8AC3E}">
        <p14:creationId xmlns:p14="http://schemas.microsoft.com/office/powerpoint/2010/main" val="780541095"/>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B1F9C-A1DF-4B92-979A-62F1E46C1DB8}"/>
              </a:ext>
            </a:extLst>
          </p:cNvPr>
          <p:cNvSpPr txBox="1"/>
          <p:nvPr/>
        </p:nvSpPr>
        <p:spPr>
          <a:xfrm>
            <a:off x="107504" y="81220"/>
            <a:ext cx="6624736" cy="474306"/>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The </a:t>
            </a:r>
            <a:r>
              <a:rPr lang="en-GB" sz="1800" b="1" dirty="0" err="1">
                <a:solidFill>
                  <a:srgbClr val="C00000"/>
                </a:solidFill>
                <a:latin typeface="Arial" panose="020B0604020202020204" pitchFamily="34" charset="0"/>
                <a:ea typeface="Calibri" panose="020F0502020204030204" pitchFamily="34" charset="0"/>
                <a:cs typeface="Arial" panose="020B0604020202020204" pitchFamily="34" charset="0"/>
              </a:rPr>
              <a:t>Kipande</a:t>
            </a: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 and ‘divide and rule’ </a:t>
            </a:r>
          </a:p>
        </p:txBody>
      </p:sp>
      <p:sp>
        <p:nvSpPr>
          <p:cNvPr id="8" name="TextBox 7">
            <a:extLst>
              <a:ext uri="{FF2B5EF4-FFF2-40B4-BE49-F238E27FC236}">
                <a16:creationId xmlns:a16="http://schemas.microsoft.com/office/drawing/2014/main" id="{20716292-89B5-4F92-AB6B-28B1451FAB60}"/>
              </a:ext>
            </a:extLst>
          </p:cNvPr>
          <p:cNvSpPr txBox="1"/>
          <p:nvPr/>
        </p:nvSpPr>
        <p:spPr>
          <a:xfrm>
            <a:off x="99121" y="699542"/>
            <a:ext cx="4400872" cy="4154984"/>
          </a:xfrm>
          <a:prstGeom prst="rect">
            <a:avLst/>
          </a:prstGeom>
          <a:noFill/>
        </p:spPr>
        <p:txBody>
          <a:bodyPr wrap="square">
            <a:spAutoFit/>
          </a:bodyPr>
          <a:lstStyle/>
          <a:p>
            <a:pPr marL="285750" lvl="0" indent="-285750" eaLnBrk="0" hangingPunct="0">
              <a:lnSpc>
                <a:spcPct val="150000"/>
              </a:lnSpc>
              <a:buFont typeface="Arial" panose="020B0604020202020204" pitchFamily="34" charset="0"/>
              <a:buChar char="•"/>
            </a:pPr>
            <a:r>
              <a:rPr lang="en-GB" sz="1600" dirty="0">
                <a:effectLst/>
                <a:latin typeface="+mj-lt"/>
                <a:ea typeface="Calibri" panose="020F0502020204030204" pitchFamily="34" charset="0"/>
              </a:rPr>
              <a:t>To control African movement and labour in Kenya, men were forced to wear a </a:t>
            </a:r>
            <a:r>
              <a:rPr lang="en-GB" sz="1600" i="1" dirty="0" err="1">
                <a:solidFill>
                  <a:srgbClr val="000000"/>
                </a:solidFill>
                <a:effectLst/>
                <a:latin typeface="+mj-lt"/>
                <a:ea typeface="Calibri" panose="020F0502020204030204" pitchFamily="34" charset="0"/>
              </a:rPr>
              <a:t>Kipande</a:t>
            </a:r>
            <a:r>
              <a:rPr lang="en-GB" sz="1600" dirty="0">
                <a:solidFill>
                  <a:srgbClr val="000000"/>
                </a:solidFill>
                <a:effectLst/>
                <a:latin typeface="+mj-lt"/>
                <a:ea typeface="Calibri" panose="020F0502020204030204" pitchFamily="34" charset="0"/>
              </a:rPr>
              <a:t> from </a:t>
            </a:r>
            <a:r>
              <a:rPr lang="en-GB" sz="1600" dirty="0">
                <a:effectLst/>
                <a:latin typeface="+mj-lt"/>
                <a:ea typeface="Times New Roman" panose="02020603050405020304" pitchFamily="18" charset="0"/>
              </a:rPr>
              <a:t>1919, coinciding with the return of white soldiers who wanted cheap labour on their farms</a:t>
            </a:r>
          </a:p>
          <a:p>
            <a:pPr marL="285750" lvl="0" indent="-285750" eaLnBrk="0" hangingPunct="0">
              <a:lnSpc>
                <a:spcPct val="150000"/>
              </a:lnSpc>
              <a:buFont typeface="Arial" panose="020B0604020202020204" pitchFamily="34" charset="0"/>
              <a:buChar char="•"/>
            </a:pPr>
            <a:endParaRPr lang="en-GB" sz="1600" dirty="0">
              <a:effectLst/>
              <a:latin typeface="+mj-lt"/>
              <a:ea typeface="Times New Roman" panose="02020603050405020304" pitchFamily="18" charset="0"/>
            </a:endParaRPr>
          </a:p>
          <a:p>
            <a:pPr marL="285750" lvl="0" indent="-285750" eaLnBrk="0" hangingPunct="0">
              <a:lnSpc>
                <a:spcPct val="150000"/>
              </a:lnSpc>
              <a:buFont typeface="Arial" panose="020B0604020202020204" pitchFamily="34" charset="0"/>
              <a:buChar char="•"/>
            </a:pPr>
            <a:r>
              <a:rPr lang="en-GB" sz="1600" dirty="0">
                <a:solidFill>
                  <a:srgbClr val="000000"/>
                </a:solidFill>
                <a:effectLst/>
                <a:latin typeface="+mj-lt"/>
                <a:ea typeface="Calibri" panose="020F0502020204030204" pitchFamily="34" charset="0"/>
              </a:rPr>
              <a:t>The </a:t>
            </a:r>
            <a:r>
              <a:rPr lang="en-GB" sz="1600" dirty="0" err="1">
                <a:solidFill>
                  <a:srgbClr val="202122"/>
                </a:solidFill>
                <a:effectLst/>
                <a:latin typeface="+mj-lt"/>
                <a:ea typeface="Calibri" panose="020F0502020204030204" pitchFamily="34" charset="0"/>
              </a:rPr>
              <a:t>Kipande</a:t>
            </a:r>
            <a:r>
              <a:rPr lang="en-GB" sz="1600" dirty="0">
                <a:solidFill>
                  <a:srgbClr val="202122"/>
                </a:solidFill>
                <a:effectLst/>
                <a:latin typeface="+mj-lt"/>
                <a:ea typeface="Calibri" panose="020F0502020204030204" pitchFamily="34" charset="0"/>
              </a:rPr>
              <a:t> had a small red book inside a metal container worn around the neck with a </a:t>
            </a:r>
            <a:r>
              <a:rPr lang="en-GB" sz="1600" dirty="0">
                <a:effectLst/>
                <a:latin typeface="+mj-lt"/>
                <a:ea typeface="Times New Roman" panose="02020603050405020304" pitchFamily="18" charset="0"/>
              </a:rPr>
              <a:t>heavy metal chain with details about the wearer and their work history.</a:t>
            </a:r>
            <a:endParaRPr lang="en-US" sz="1600" dirty="0">
              <a:latin typeface="+mj-lt"/>
              <a:ea typeface="+mn-ea"/>
              <a:cs typeface="Arial" panose="020B0604020202020204" pitchFamily="34" charset="0"/>
            </a:endParaRPr>
          </a:p>
          <a:p>
            <a:pPr marL="285750" lvl="0" indent="-285750" eaLnBrk="0" hangingPunct="0">
              <a:lnSpc>
                <a:spcPct val="150000"/>
              </a:lnSpc>
              <a:buFont typeface="Arial" panose="020B0604020202020204" pitchFamily="34" charset="0"/>
              <a:buChar char="•"/>
            </a:pPr>
            <a:endParaRPr lang="en-US" sz="1600" dirty="0">
              <a:latin typeface="Arial" panose="020B0604020202020204" pitchFamily="34" charset="0"/>
              <a:ea typeface="+mn-ea"/>
              <a:cs typeface="Arial" panose="020B0604020202020204" pitchFamily="34" charset="0"/>
            </a:endParaRPr>
          </a:p>
        </p:txBody>
      </p:sp>
      <p:pic>
        <p:nvPicPr>
          <p:cNvPr id="10" name="Picture 9" descr="Nura Qureshi – Page 5">
            <a:extLst>
              <a:ext uri="{FF2B5EF4-FFF2-40B4-BE49-F238E27FC236}">
                <a16:creationId xmlns:a16="http://schemas.microsoft.com/office/drawing/2014/main" id="{C609D6F2-4188-4998-9FB9-34162A340279}"/>
              </a:ext>
            </a:extLst>
          </p:cNvPr>
          <p:cNvPicPr/>
          <p:nvPr/>
        </p:nvPicPr>
        <p:blipFill rotWithShape="1">
          <a:blip r:embed="rId3">
            <a:extLst>
              <a:ext uri="{28A0092B-C50C-407E-A947-70E740481C1C}">
                <a14:useLocalDpi xmlns:a14="http://schemas.microsoft.com/office/drawing/2010/main" val="0"/>
              </a:ext>
            </a:extLst>
          </a:blip>
          <a:srcRect l="6073" r="1874" b="2"/>
          <a:stretch/>
        </p:blipFill>
        <p:spPr bwMode="auto">
          <a:xfrm>
            <a:off x="5004048" y="0"/>
            <a:ext cx="4126604" cy="458797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13" name="TextBox 12">
            <a:extLst>
              <a:ext uri="{FF2B5EF4-FFF2-40B4-BE49-F238E27FC236}">
                <a16:creationId xmlns:a16="http://schemas.microsoft.com/office/drawing/2014/main" id="{81C20972-5000-4EEE-97B0-7A637756F7D7}"/>
              </a:ext>
            </a:extLst>
          </p:cNvPr>
          <p:cNvSpPr txBox="1"/>
          <p:nvPr/>
        </p:nvSpPr>
        <p:spPr>
          <a:xfrm>
            <a:off x="5652120" y="3939902"/>
            <a:ext cx="868983" cy="261610"/>
          </a:xfrm>
          <a:prstGeom prst="rect">
            <a:avLst/>
          </a:prstGeom>
          <a:noFill/>
        </p:spPr>
        <p:txBody>
          <a:bodyPr wrap="square">
            <a:spAutoFit/>
          </a:bodyPr>
          <a:lstStyle/>
          <a:p>
            <a:pPr algn="r"/>
            <a:r>
              <a:rPr lang="en-GB" sz="1100" b="1" dirty="0" err="1">
                <a:latin typeface="Arial" panose="020B0604020202020204" pitchFamily="34" charset="0"/>
                <a:ea typeface="+mn-ea"/>
                <a:cs typeface="Arial" panose="020B0604020202020204" pitchFamily="34" charset="0"/>
              </a:rPr>
              <a:t>Kipande</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671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BB8073-BAD8-706F-8BFF-87E33FA6B526}"/>
              </a:ext>
            </a:extLst>
          </p:cNvPr>
          <p:cNvSpPr/>
          <p:nvPr/>
        </p:nvSpPr>
        <p:spPr>
          <a:xfrm>
            <a:off x="323528" y="3651870"/>
            <a:ext cx="3816424" cy="86409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B0BE518-AE03-419D-8D88-678D74A4DAF8}"/>
              </a:ext>
            </a:extLst>
          </p:cNvPr>
          <p:cNvSpPr txBox="1"/>
          <p:nvPr/>
        </p:nvSpPr>
        <p:spPr>
          <a:xfrm>
            <a:off x="100244" y="339502"/>
            <a:ext cx="4327739" cy="556584"/>
          </a:xfrm>
          <a:prstGeom prst="rect">
            <a:avLst/>
          </a:prstGeom>
        </p:spPr>
        <p:txBody>
          <a:bodyPr vert="horz" lIns="91440" tIns="45720" rIns="91440" bIns="45720" rtlCol="0" anchor="t">
            <a:normAutofit/>
          </a:bodyPr>
          <a:lstStyle/>
          <a:p>
            <a:pPr>
              <a:lnSpc>
                <a:spcPct val="90000"/>
              </a:lnSpc>
              <a:spcAft>
                <a:spcPts val="800"/>
              </a:spcAft>
            </a:pPr>
            <a:r>
              <a:rPr lang="en-US" sz="2400" b="1" dirty="0">
                <a:solidFill>
                  <a:srgbClr val="C00000"/>
                </a:solidFill>
                <a:effectLst/>
                <a:latin typeface="Arial" panose="020B0604020202020204" pitchFamily="34" charset="0"/>
                <a:ea typeface="+mj-ea"/>
                <a:cs typeface="Arial" panose="020B0604020202020204" pitchFamily="34" charset="0"/>
              </a:rPr>
              <a:t>World War Two: 1939 - 1945</a:t>
            </a:r>
          </a:p>
          <a:p>
            <a:pPr>
              <a:lnSpc>
                <a:spcPct val="90000"/>
              </a:lnSpc>
              <a:spcAft>
                <a:spcPts val="800"/>
              </a:spcAft>
            </a:pPr>
            <a:endParaRPr lang="en-US" sz="1600" dirty="0">
              <a:solidFill>
                <a:srgbClr val="C00000"/>
              </a:solidFill>
              <a:effectLst/>
              <a:latin typeface="Arial" panose="020B0604020202020204" pitchFamily="34" charset="0"/>
              <a:ea typeface="+mj-ea"/>
              <a:cs typeface="Arial" panose="020B0604020202020204" pitchFamily="34" charset="0"/>
            </a:endParaRPr>
          </a:p>
        </p:txBody>
      </p:sp>
      <p:pic>
        <p:nvPicPr>
          <p:cNvPr id="2" name="Picture 1" descr="A picture containing tree, outdoor, old&#10;&#10;Description automatically generated">
            <a:extLst>
              <a:ext uri="{FF2B5EF4-FFF2-40B4-BE49-F238E27FC236}">
                <a16:creationId xmlns:a16="http://schemas.microsoft.com/office/drawing/2014/main" id="{C70587F4-6E4D-44B4-B227-A4E4A4C0B53E}"/>
              </a:ext>
            </a:extLst>
          </p:cNvPr>
          <p:cNvPicPr/>
          <p:nvPr/>
        </p:nvPicPr>
        <p:blipFill rotWithShape="1">
          <a:blip r:embed="rId3">
            <a:extLst>
              <a:ext uri="{28A0092B-C50C-407E-A947-70E740481C1C}">
                <a14:useLocalDpi xmlns:a14="http://schemas.microsoft.com/office/drawing/2010/main" val="0"/>
              </a:ext>
            </a:extLst>
          </a:blip>
          <a:srcRect l="15908" r="7389" b="-2"/>
          <a:stretch/>
        </p:blipFill>
        <p:spPr>
          <a:xfrm>
            <a:off x="4355976" y="123478"/>
            <a:ext cx="3974478" cy="2592288"/>
          </a:xfrm>
          <a:prstGeom prst="rect">
            <a:avLst/>
          </a:prstGeom>
        </p:spPr>
      </p:pic>
      <p:sp>
        <p:nvSpPr>
          <p:cNvPr id="6" name="TextBox 5">
            <a:extLst>
              <a:ext uri="{FF2B5EF4-FFF2-40B4-BE49-F238E27FC236}">
                <a16:creationId xmlns:a16="http://schemas.microsoft.com/office/drawing/2014/main" id="{D2CD9F65-69C9-4F88-B92A-A4F413075FEB}"/>
              </a:ext>
            </a:extLst>
          </p:cNvPr>
          <p:cNvSpPr txBox="1"/>
          <p:nvPr/>
        </p:nvSpPr>
        <p:spPr>
          <a:xfrm>
            <a:off x="240871" y="1059582"/>
            <a:ext cx="3974478" cy="2308324"/>
          </a:xfrm>
          <a:prstGeom prst="rect">
            <a:avLst/>
          </a:prstGeom>
          <a:noFill/>
        </p:spPr>
        <p:txBody>
          <a:bodyPr wrap="square">
            <a:spAutoFit/>
          </a:bodyPr>
          <a:lstStyle/>
          <a:p>
            <a:r>
              <a:rPr lang="en-GB" dirty="0"/>
              <a:t>During World War Two, Kenya was an important British military base for successful campaigns against Italy in Italian Somaliland and Ethiopia.</a:t>
            </a:r>
          </a:p>
          <a:p>
            <a:endParaRPr lang="en-GB" dirty="0"/>
          </a:p>
          <a:p>
            <a:r>
              <a:rPr lang="en-GB" dirty="0"/>
              <a:t>Over 98,000 men, called </a:t>
            </a:r>
            <a:r>
              <a:rPr lang="en-GB" i="1" dirty="0" err="1"/>
              <a:t>Askaris</a:t>
            </a:r>
            <a:r>
              <a:rPr lang="en-GB" dirty="0"/>
              <a:t>, were recruited</a:t>
            </a:r>
            <a:r>
              <a:rPr lang="en-GB" i="1" dirty="0"/>
              <a:t> </a:t>
            </a:r>
            <a:r>
              <a:rPr lang="en-GB" dirty="0"/>
              <a:t>as part of the King's African Rifles (KAR).</a:t>
            </a:r>
          </a:p>
        </p:txBody>
      </p:sp>
      <p:pic>
        <p:nvPicPr>
          <p:cNvPr id="5" name="Picture 4" descr="Eusebio Mbiuki, who fought in the second world war with the King's African Rifles"/>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87774"/>
            <a:ext cx="3361494" cy="2160240"/>
          </a:xfrm>
          <a:prstGeom prst="rect">
            <a:avLst/>
          </a:prstGeom>
          <a:noFill/>
          <a:ln>
            <a:noFill/>
          </a:ln>
        </p:spPr>
      </p:pic>
      <p:sp>
        <p:nvSpPr>
          <p:cNvPr id="4" name="TextBox 3"/>
          <p:cNvSpPr txBox="1"/>
          <p:nvPr/>
        </p:nvSpPr>
        <p:spPr>
          <a:xfrm>
            <a:off x="388274" y="3723878"/>
            <a:ext cx="3600400" cy="553998"/>
          </a:xfrm>
          <a:prstGeom prst="rect">
            <a:avLst/>
          </a:prstGeom>
          <a:noFill/>
        </p:spPr>
        <p:txBody>
          <a:bodyPr wrap="square" lIns="0" tIns="0" rIns="0" bIns="0" rtlCol="0">
            <a:spAutoFit/>
          </a:bodyPr>
          <a:lstStyle/>
          <a:p>
            <a:r>
              <a:rPr lang="en-GB" sz="1200" i="1" dirty="0"/>
              <a:t>'We were abandoned': the Kenyan soldier forgotten by Britain</a:t>
            </a:r>
            <a:r>
              <a:rPr lang="en-GB" sz="1200" dirty="0"/>
              <a:t>: Eusebio </a:t>
            </a:r>
            <a:r>
              <a:rPr lang="en-GB" sz="1200" dirty="0" err="1"/>
              <a:t>Mbiuki</a:t>
            </a:r>
            <a:r>
              <a:rPr lang="en-GB" sz="1200" dirty="0"/>
              <a:t> fought in the second world war but was paid three times less than white soldiers.</a:t>
            </a:r>
            <a:endParaRPr lang="en-US" sz="1200" dirty="0"/>
          </a:p>
        </p:txBody>
      </p:sp>
    </p:spTree>
    <p:extLst>
      <p:ext uri="{BB962C8B-B14F-4D97-AF65-F5344CB8AC3E}">
        <p14:creationId xmlns:p14="http://schemas.microsoft.com/office/powerpoint/2010/main" val="3850599805"/>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4A23B3-F4E8-4B0C-81A2-BE4509052AEC}"/>
              </a:ext>
            </a:extLst>
          </p:cNvPr>
          <p:cNvSpPr txBox="1"/>
          <p:nvPr/>
        </p:nvSpPr>
        <p:spPr>
          <a:xfrm>
            <a:off x="323528" y="123478"/>
            <a:ext cx="6048672" cy="400110"/>
          </a:xfrm>
          <a:prstGeom prst="rect">
            <a:avLst/>
          </a:prstGeom>
          <a:noFill/>
        </p:spPr>
        <p:txBody>
          <a:bodyPr wrap="square">
            <a:spAutoFit/>
          </a:bodyPr>
          <a:lstStyle/>
          <a:p>
            <a:pPr algn="l" fontAlgn="base"/>
            <a:r>
              <a:rPr lang="en-GB" sz="2000" dirty="0">
                <a:solidFill>
                  <a:srgbClr val="C00000"/>
                </a:solidFill>
                <a:latin typeface="inherit"/>
              </a:rPr>
              <a:t>The struggle </a:t>
            </a:r>
            <a:r>
              <a:rPr lang="en-GB" sz="2000" i="0" dirty="0">
                <a:solidFill>
                  <a:srgbClr val="C00000"/>
                </a:solidFill>
                <a:effectLst/>
                <a:latin typeface="inherit"/>
              </a:rPr>
              <a:t>for Independence in Kenya</a:t>
            </a:r>
            <a:endParaRPr lang="en-GB" sz="2000" i="0" dirty="0">
              <a:solidFill>
                <a:srgbClr val="C00000"/>
              </a:solidFill>
              <a:effectLst/>
              <a:latin typeface="ReithSans"/>
            </a:endParaRPr>
          </a:p>
        </p:txBody>
      </p:sp>
      <p:sp>
        <p:nvSpPr>
          <p:cNvPr id="5" name="TextBox 4">
            <a:extLst>
              <a:ext uri="{FF2B5EF4-FFF2-40B4-BE49-F238E27FC236}">
                <a16:creationId xmlns:a16="http://schemas.microsoft.com/office/drawing/2014/main" id="{D96D4C06-21D5-4005-8B74-6BC18A43BE75}"/>
              </a:ext>
            </a:extLst>
          </p:cNvPr>
          <p:cNvSpPr txBox="1"/>
          <p:nvPr/>
        </p:nvSpPr>
        <p:spPr>
          <a:xfrm>
            <a:off x="152630" y="555526"/>
            <a:ext cx="4203346" cy="1554272"/>
          </a:xfrm>
          <a:prstGeom prst="rect">
            <a:avLst/>
          </a:prstGeom>
          <a:noFill/>
        </p:spPr>
        <p:txBody>
          <a:bodyPr wrap="square">
            <a:spAutoFit/>
          </a:bodyPr>
          <a:lstStyle/>
          <a:p>
            <a:pPr marL="285750" indent="-285750" algn="l" fontAlgn="base">
              <a:spcBef>
                <a:spcPts val="600"/>
              </a:spcBef>
              <a:spcAft>
                <a:spcPts val="1200"/>
              </a:spcAft>
              <a:buFont typeface="Arial" panose="020B0604020202020204" pitchFamily="34" charset="0"/>
              <a:buChar char="•"/>
            </a:pPr>
            <a:r>
              <a:rPr lang="en-GB" sz="1600" i="0" dirty="0">
                <a:effectLst/>
                <a:latin typeface="+mn-lt"/>
              </a:rPr>
              <a:t>1944 - Kenyan African Union (KAU) party was  formed to campaign for African independence. </a:t>
            </a:r>
          </a:p>
          <a:p>
            <a:pPr marL="285750" indent="-285750" algn="l" fontAlgn="base">
              <a:spcBef>
                <a:spcPts val="600"/>
              </a:spcBef>
              <a:spcAft>
                <a:spcPts val="1200"/>
              </a:spcAft>
              <a:buFont typeface="Arial" panose="020B0604020202020204" pitchFamily="34" charset="0"/>
              <a:buChar char="•"/>
            </a:pPr>
            <a:r>
              <a:rPr lang="en-GB" sz="1600" i="0" dirty="0">
                <a:effectLst/>
                <a:latin typeface="+mn-lt"/>
              </a:rPr>
              <a:t>In 1947 Jomo Kenyatta becomes KAU leader.</a:t>
            </a:r>
          </a:p>
        </p:txBody>
      </p:sp>
      <p:pic>
        <p:nvPicPr>
          <p:cNvPr id="2" name="Picture 1">
            <a:extLst>
              <a:ext uri="{FF2B5EF4-FFF2-40B4-BE49-F238E27FC236}">
                <a16:creationId xmlns:a16="http://schemas.microsoft.com/office/drawing/2014/main" id="{AC33F9C9-F856-4CAF-9412-50D5252A1D0D}"/>
              </a:ext>
            </a:extLst>
          </p:cNvPr>
          <p:cNvPicPr>
            <a:picLocks noChangeAspect="1"/>
          </p:cNvPicPr>
          <p:nvPr/>
        </p:nvPicPr>
        <p:blipFill>
          <a:blip r:embed="rId3"/>
          <a:stretch>
            <a:fillRect/>
          </a:stretch>
        </p:blipFill>
        <p:spPr>
          <a:xfrm>
            <a:off x="4427984" y="915567"/>
            <a:ext cx="4519399" cy="2421140"/>
          </a:xfrm>
          <a:prstGeom prst="rect">
            <a:avLst/>
          </a:prstGeom>
        </p:spPr>
      </p:pic>
      <p:pic>
        <p:nvPicPr>
          <p:cNvPr id="6" name="Picture 5" descr="2034f509c39c425f13b6706390875967--jomo-kenyatta-atheist-meme"/>
          <p:cNvPicPr/>
          <p:nvPr/>
        </p:nvPicPr>
        <p:blipFill>
          <a:blip r:embed="rId4">
            <a:extLst>
              <a:ext uri="{28A0092B-C50C-407E-A947-70E740481C1C}">
                <a14:useLocalDpi xmlns:a14="http://schemas.microsoft.com/office/drawing/2010/main" val="0"/>
              </a:ext>
            </a:extLst>
          </a:blip>
          <a:srcRect/>
          <a:stretch>
            <a:fillRect/>
          </a:stretch>
        </p:blipFill>
        <p:spPr bwMode="auto">
          <a:xfrm>
            <a:off x="283211" y="2109798"/>
            <a:ext cx="3942184" cy="2560116"/>
          </a:xfrm>
          <a:prstGeom prst="rect">
            <a:avLst/>
          </a:prstGeom>
          <a:noFill/>
          <a:ln>
            <a:noFill/>
          </a:ln>
        </p:spPr>
      </p:pic>
      <p:sp>
        <p:nvSpPr>
          <p:cNvPr id="7" name="TextBox 6"/>
          <p:cNvSpPr txBox="1"/>
          <p:nvPr/>
        </p:nvSpPr>
        <p:spPr>
          <a:xfrm>
            <a:off x="4427984" y="3419760"/>
            <a:ext cx="3312368" cy="677108"/>
          </a:xfrm>
          <a:prstGeom prst="rect">
            <a:avLst/>
          </a:prstGeom>
          <a:noFill/>
        </p:spPr>
        <p:txBody>
          <a:bodyPr wrap="square" lIns="0" tIns="0" rIns="0" bIns="0" rtlCol="0">
            <a:spAutoFit/>
          </a:bodyPr>
          <a:lstStyle/>
          <a:p>
            <a:r>
              <a:rPr lang="en-GB" sz="1400" dirty="0"/>
              <a:t>Jomo Kenyatta is jailed from 1952-1961 and the KAU is banned.</a:t>
            </a:r>
          </a:p>
          <a:p>
            <a:endParaRPr 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471485"/>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27213-C5C1-4841-857D-B17B5553F53A}"/>
              </a:ext>
            </a:extLst>
          </p:cNvPr>
          <p:cNvSpPr txBox="1"/>
          <p:nvPr/>
        </p:nvSpPr>
        <p:spPr>
          <a:xfrm>
            <a:off x="0" y="25096"/>
            <a:ext cx="5882375" cy="386649"/>
          </a:xfrm>
          <a:prstGeom prst="rect">
            <a:avLst/>
          </a:prstGeom>
        </p:spPr>
        <p:txBody>
          <a:bodyPr vert="horz" lIns="91440" tIns="45720" rIns="91440" bIns="45720" rtlCol="0" anchor="b">
            <a:normAutofit/>
          </a:bodyPr>
          <a:lstStyle/>
          <a:p>
            <a:pPr>
              <a:lnSpc>
                <a:spcPct val="90000"/>
              </a:lnSpc>
              <a:spcAft>
                <a:spcPts val="600"/>
              </a:spcAft>
            </a:pPr>
            <a:r>
              <a:rPr lang="en-US" sz="1600" dirty="0">
                <a:solidFill>
                  <a:srgbClr val="C00000"/>
                </a:solidFill>
                <a:latin typeface="Arial" panose="020B0604020202020204" pitchFamily="34" charset="0"/>
                <a:ea typeface="+mj-ea"/>
                <a:cs typeface="Arial" panose="020B0604020202020204" pitchFamily="34" charset="0"/>
              </a:rPr>
              <a:t>Mau Mau Resistance Movement</a:t>
            </a:r>
          </a:p>
        </p:txBody>
      </p:sp>
      <p:sp>
        <p:nvSpPr>
          <p:cNvPr id="3" name="TextBox 2">
            <a:extLst>
              <a:ext uri="{FF2B5EF4-FFF2-40B4-BE49-F238E27FC236}">
                <a16:creationId xmlns:a16="http://schemas.microsoft.com/office/drawing/2014/main" id="{3F514A48-9A39-44A9-8C4E-F4AD64BB0ADF}"/>
              </a:ext>
            </a:extLst>
          </p:cNvPr>
          <p:cNvSpPr txBox="1"/>
          <p:nvPr/>
        </p:nvSpPr>
        <p:spPr>
          <a:xfrm>
            <a:off x="205581" y="483518"/>
            <a:ext cx="3960439" cy="2952328"/>
          </a:xfrm>
          <a:prstGeom prst="rect">
            <a:avLst/>
          </a:prstGeom>
        </p:spPr>
        <p:txBody>
          <a:bodyPr vert="horz" lIns="91440" tIns="45720" rIns="91440" bIns="45720" rtlCol="0">
            <a:noAutofit/>
          </a:bodyPr>
          <a:lstStyle/>
          <a:p>
            <a:pPr marL="285750" indent="-228600">
              <a:spcBef>
                <a:spcPts val="1200"/>
              </a:spcBef>
              <a:spcAft>
                <a:spcPts val="600"/>
              </a:spcAft>
              <a:buFont typeface="Arial" panose="020B0604020202020204" pitchFamily="34" charset="0"/>
              <a:buChar char="•"/>
            </a:pPr>
            <a:r>
              <a:rPr lang="en-US" sz="1600" i="1" dirty="0">
                <a:latin typeface="Arial" panose="020B0604020202020204" pitchFamily="34" charset="0"/>
                <a:ea typeface="+mn-ea"/>
                <a:cs typeface="Arial" panose="020B0604020202020204" pitchFamily="34" charset="0"/>
              </a:rPr>
              <a:t>Mau Mau </a:t>
            </a:r>
            <a:r>
              <a:rPr lang="en-US" sz="1600" dirty="0">
                <a:latin typeface="Arial" panose="020B0604020202020204" pitchFamily="34" charset="0"/>
                <a:ea typeface="+mn-ea"/>
                <a:cs typeface="Arial" panose="020B0604020202020204" pitchFamily="34" charset="0"/>
              </a:rPr>
              <a:t>resistance movement fought for independence from 1952 – 1956</a:t>
            </a:r>
            <a:r>
              <a:rPr lang="en-GB" sz="1600" dirty="0">
                <a:latin typeface="Arial" panose="020B0604020202020204" pitchFamily="34" charset="0"/>
                <a:cs typeface="Arial" panose="020B0604020202020204" pitchFamily="34" charset="0"/>
              </a:rPr>
              <a:t>.</a:t>
            </a:r>
          </a:p>
          <a:p>
            <a:pPr marL="285750" indent="-228600">
              <a:spcBef>
                <a:spcPts val="1200"/>
              </a:spcBef>
              <a:spcAft>
                <a:spcPts val="600"/>
              </a:spcAft>
              <a:buFont typeface="Arial" panose="020B0604020202020204" pitchFamily="34" charset="0"/>
              <a:buChar char="•"/>
            </a:pPr>
            <a:r>
              <a:rPr lang="en-GB" sz="1600" dirty="0"/>
              <a:t>a State of Emergency was declared in 1952 and the British set up detention centres/concentration camps holding over 80,000 Kikuyus. </a:t>
            </a:r>
          </a:p>
          <a:p>
            <a:pPr lvl="0"/>
            <a:endParaRPr lang="en-GB" sz="1600" dirty="0"/>
          </a:p>
          <a:p>
            <a:pPr marL="285750" indent="-228600">
              <a:spcBef>
                <a:spcPts val="1200"/>
              </a:spcBef>
              <a:spcAft>
                <a:spcPts val="600"/>
              </a:spcAf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60A357C-0C5E-4B42-8081-E2D2B7363390}"/>
              </a:ext>
            </a:extLst>
          </p:cNvPr>
          <p:cNvPicPr>
            <a:picLocks noChangeAspect="1"/>
          </p:cNvPicPr>
          <p:nvPr/>
        </p:nvPicPr>
        <p:blipFill>
          <a:blip r:embed="rId3"/>
          <a:stretch>
            <a:fillRect/>
          </a:stretch>
        </p:blipFill>
        <p:spPr>
          <a:xfrm>
            <a:off x="298916" y="2350450"/>
            <a:ext cx="3703160" cy="2525555"/>
          </a:xfrm>
          <a:prstGeom prst="rect">
            <a:avLst/>
          </a:prstGeom>
        </p:spPr>
      </p:pic>
      <p:sp>
        <p:nvSpPr>
          <p:cNvPr id="5" name="TextBox 4"/>
          <p:cNvSpPr txBox="1"/>
          <p:nvPr/>
        </p:nvSpPr>
        <p:spPr>
          <a:xfrm>
            <a:off x="4067944" y="3912394"/>
            <a:ext cx="3240360" cy="1231106"/>
          </a:xfrm>
          <a:prstGeom prst="rect">
            <a:avLst/>
          </a:prstGeom>
          <a:noFill/>
        </p:spPr>
        <p:txBody>
          <a:bodyPr wrap="square" lIns="0" tIns="0" rIns="0" bIns="0" rtlCol="0">
            <a:spAutoFit/>
          </a:bodyPr>
          <a:lstStyle/>
          <a:p>
            <a:pPr lvl="0"/>
            <a:r>
              <a:rPr lang="en-GB" sz="1600" dirty="0" err="1"/>
              <a:t>Dedan</a:t>
            </a:r>
            <a:r>
              <a:rPr lang="en-GB" sz="1600" dirty="0"/>
              <a:t> Kimathi, Mau </a:t>
            </a:r>
            <a:r>
              <a:rPr lang="en-GB" sz="1600" dirty="0" err="1"/>
              <a:t>Mau</a:t>
            </a:r>
            <a:r>
              <a:rPr lang="en-GB" sz="1600" dirty="0"/>
              <a:t> leader, was captured by the British in 1956 and executed in 1957 at </a:t>
            </a:r>
            <a:r>
              <a:rPr lang="en-GB" sz="1600" dirty="0" err="1"/>
              <a:t>Kamiti</a:t>
            </a:r>
            <a:r>
              <a:rPr lang="en-GB" sz="1600" dirty="0"/>
              <a:t> Prison.</a:t>
            </a:r>
          </a:p>
          <a:p>
            <a:endParaRPr lang="en-US" sz="1600" b="1" dirty="0">
              <a:solidFill>
                <a:schemeClr val="accent6"/>
              </a:solidFill>
              <a:latin typeface="微软雅黑" panose="020B0503020204020204" pitchFamily="34" charset="-122"/>
              <a:ea typeface="微软雅黑" panose="020B0503020204020204" pitchFamily="34" charset="-122"/>
            </a:endParaRPr>
          </a:p>
        </p:txBody>
      </p:sp>
      <p:pic>
        <p:nvPicPr>
          <p:cNvPr id="6" name="Picture 5" descr="Mau Mau suspects in a prison camp in Nairobi in 1952"/>
          <p:cNvPicPr/>
          <p:nvPr/>
        </p:nvPicPr>
        <p:blipFill>
          <a:blip r:embed="rId4">
            <a:extLst>
              <a:ext uri="{28A0092B-C50C-407E-A947-70E740481C1C}">
                <a14:useLocalDpi xmlns:a14="http://schemas.microsoft.com/office/drawing/2010/main" val="0"/>
              </a:ext>
            </a:extLst>
          </a:blip>
          <a:srcRect/>
          <a:stretch>
            <a:fillRect/>
          </a:stretch>
        </p:blipFill>
        <p:spPr bwMode="auto">
          <a:xfrm>
            <a:off x="4259355" y="791660"/>
            <a:ext cx="4679064" cy="2874350"/>
          </a:xfrm>
          <a:prstGeom prst="rect">
            <a:avLst/>
          </a:prstGeom>
          <a:noFill/>
          <a:ln>
            <a:noFill/>
          </a:ln>
        </p:spPr>
      </p:pic>
    </p:spTree>
    <p:extLst>
      <p:ext uri="{BB962C8B-B14F-4D97-AF65-F5344CB8AC3E}">
        <p14:creationId xmlns:p14="http://schemas.microsoft.com/office/powerpoint/2010/main" val="22336510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3DE2A-37E1-469E-9C85-0B781C3FDEBA}"/>
              </a:ext>
            </a:extLst>
          </p:cNvPr>
          <p:cNvSpPr txBox="1"/>
          <p:nvPr/>
        </p:nvSpPr>
        <p:spPr>
          <a:xfrm>
            <a:off x="379102" y="58957"/>
            <a:ext cx="7632848" cy="454415"/>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Independence won</a:t>
            </a:r>
          </a:p>
        </p:txBody>
      </p:sp>
      <p:sp>
        <p:nvSpPr>
          <p:cNvPr id="5" name="TextBox 4">
            <a:extLst>
              <a:ext uri="{FF2B5EF4-FFF2-40B4-BE49-F238E27FC236}">
                <a16:creationId xmlns:a16="http://schemas.microsoft.com/office/drawing/2014/main" id="{39D78AFB-C988-43ED-9121-0F68873C660C}"/>
              </a:ext>
            </a:extLst>
          </p:cNvPr>
          <p:cNvSpPr txBox="1"/>
          <p:nvPr/>
        </p:nvSpPr>
        <p:spPr>
          <a:xfrm>
            <a:off x="258926" y="513372"/>
            <a:ext cx="3552564" cy="4001095"/>
          </a:xfrm>
          <a:prstGeom prst="rect">
            <a:avLst/>
          </a:prstGeom>
          <a:noFill/>
        </p:spPr>
        <p:txBody>
          <a:bodyPr wrap="square">
            <a:spAutoFit/>
          </a:bodyPr>
          <a:lstStyle/>
          <a:p>
            <a:pPr>
              <a:spcBef>
                <a:spcPts val="600"/>
              </a:spcBef>
              <a:spcAft>
                <a:spcPts val="600"/>
              </a:spcAft>
            </a:pPr>
            <a:r>
              <a:rPr lang="en-GB" sz="1600" dirty="0">
                <a:latin typeface="+mn-lt"/>
                <a:ea typeface="Calibri" panose="020F0502020204030204" pitchFamily="34" charset="0"/>
              </a:rPr>
              <a:t>African political parties were formed in all 3 countries to agitate for independence</a:t>
            </a:r>
          </a:p>
          <a:p>
            <a:pPr>
              <a:spcBef>
                <a:spcPts val="600"/>
              </a:spcBef>
              <a:spcAft>
                <a:spcPts val="600"/>
              </a:spcAft>
            </a:pPr>
            <a:r>
              <a:rPr lang="en-GB" sz="1600" dirty="0">
                <a:latin typeface="+mn-lt"/>
              </a:rPr>
              <a:t>Julius </a:t>
            </a:r>
            <a:r>
              <a:rPr lang="en-GB" sz="1600" dirty="0" err="1">
                <a:latin typeface="+mn-lt"/>
              </a:rPr>
              <a:t>Nyerere</a:t>
            </a:r>
            <a:r>
              <a:rPr lang="en-GB" sz="1600" dirty="0">
                <a:latin typeface="+mn-lt"/>
              </a:rPr>
              <a:t> had led non-violent protests against colonial rule in Tanganyika</a:t>
            </a:r>
            <a:endParaRPr lang="en-GB" sz="1600" dirty="0">
              <a:latin typeface="+mn-lt"/>
              <a:ea typeface="Calibri" panose="020F0502020204030204" pitchFamily="34" charset="0"/>
            </a:endParaRPr>
          </a:p>
          <a:p>
            <a:pPr>
              <a:spcBef>
                <a:spcPts val="600"/>
              </a:spcBef>
              <a:spcAft>
                <a:spcPts val="600"/>
              </a:spcAft>
            </a:pPr>
            <a:r>
              <a:rPr lang="en-GB" sz="1600" dirty="0">
                <a:latin typeface="+mn-lt"/>
              </a:rPr>
              <a:t>Britain’s East African colonies gain their independence - Tanganyika (1961), Uganda (1962) and Kenya (1963) with </a:t>
            </a:r>
            <a:r>
              <a:rPr lang="en-GB" sz="1600" dirty="0" err="1">
                <a:latin typeface="+mn-lt"/>
              </a:rPr>
              <a:t>Nyerere</a:t>
            </a:r>
            <a:r>
              <a:rPr lang="en-GB" sz="1600" dirty="0">
                <a:latin typeface="+mn-lt"/>
              </a:rPr>
              <a:t>, </a:t>
            </a:r>
            <a:r>
              <a:rPr lang="en-GB" sz="1600" dirty="0">
                <a:effectLst/>
                <a:latin typeface="+mn-lt"/>
                <a:ea typeface="Times New Roman" panose="02020603050405020304" pitchFamily="18" charset="0"/>
                <a:cs typeface="Times New Roman" panose="02020603050405020304" pitchFamily="18" charset="0"/>
              </a:rPr>
              <a:t>Milton</a:t>
            </a:r>
            <a:r>
              <a:rPr lang="en-GB" sz="1600" b="1" dirty="0">
                <a:effectLst/>
                <a:latin typeface="+mn-lt"/>
                <a:ea typeface="Times New Roman" panose="02020603050405020304" pitchFamily="18" charset="0"/>
                <a:cs typeface="Times New Roman" panose="02020603050405020304" pitchFamily="18" charset="0"/>
              </a:rPr>
              <a:t> </a:t>
            </a:r>
            <a:r>
              <a:rPr lang="en-GB" sz="1600" dirty="0" err="1">
                <a:effectLst/>
                <a:latin typeface="+mn-lt"/>
                <a:ea typeface="Times New Roman" panose="02020603050405020304" pitchFamily="18" charset="0"/>
                <a:cs typeface="Times New Roman" panose="02020603050405020304" pitchFamily="18" charset="0"/>
              </a:rPr>
              <a:t>Obote</a:t>
            </a:r>
            <a:r>
              <a:rPr lang="en-GB" sz="1600" dirty="0">
                <a:effectLst/>
                <a:latin typeface="+mn-lt"/>
                <a:ea typeface="Times New Roman" panose="02020603050405020304" pitchFamily="18" charset="0"/>
                <a:cs typeface="Times New Roman" panose="02020603050405020304" pitchFamily="18" charset="0"/>
              </a:rPr>
              <a:t> </a:t>
            </a:r>
            <a:r>
              <a:rPr lang="en-GB" sz="1600" dirty="0">
                <a:latin typeface="+mn-lt"/>
                <a:cs typeface="Arial" panose="020B0604020202020204" pitchFamily="34" charset="0"/>
              </a:rPr>
              <a:t>and </a:t>
            </a:r>
            <a:r>
              <a:rPr lang="en-GB" sz="1600" dirty="0" err="1">
                <a:latin typeface="+mn-lt"/>
                <a:cs typeface="Arial" panose="020B0604020202020204" pitchFamily="34" charset="0"/>
              </a:rPr>
              <a:t>Jomo</a:t>
            </a:r>
            <a:r>
              <a:rPr lang="en-GB" sz="1600" dirty="0">
                <a:latin typeface="+mn-lt"/>
                <a:cs typeface="Arial" panose="020B0604020202020204" pitchFamily="34" charset="0"/>
              </a:rPr>
              <a:t> K</a:t>
            </a:r>
            <a:r>
              <a:rPr lang="en-GB" sz="1600" i="0" dirty="0">
                <a:effectLst/>
                <a:latin typeface="+mn-lt"/>
                <a:cs typeface="Arial" panose="020B0604020202020204" pitchFamily="34" charset="0"/>
              </a:rPr>
              <a:t>enyatta  respectively as their leaders.</a:t>
            </a:r>
            <a:endParaRPr lang="en-GB" sz="1600" dirty="0">
              <a:latin typeface="+mn-lt"/>
            </a:endParaRPr>
          </a:p>
          <a:p>
            <a:pPr>
              <a:spcBef>
                <a:spcPts val="600"/>
              </a:spcBef>
              <a:spcAft>
                <a:spcPts val="600"/>
              </a:spcAft>
            </a:pPr>
            <a:r>
              <a:rPr lang="en-GB" sz="1600" dirty="0">
                <a:latin typeface="+mn-lt"/>
              </a:rPr>
              <a:t>In Kenya, many white settlers opted to sell their farms and leave the country rather than live under African rulers.</a:t>
            </a:r>
            <a:endParaRPr lang="en-GB" sz="1600" b="0" i="0" dirty="0">
              <a:effectLst/>
              <a:latin typeface="+mn-lt"/>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547" y="278326"/>
            <a:ext cx="3087140" cy="222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566" y="2638318"/>
            <a:ext cx="2399928" cy="202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200" y="1504950"/>
            <a:ext cx="2095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20566" y="4695059"/>
            <a:ext cx="1848036" cy="184666"/>
          </a:xfrm>
          <a:prstGeom prst="rect">
            <a:avLst/>
          </a:prstGeom>
          <a:noFill/>
        </p:spPr>
        <p:txBody>
          <a:bodyPr wrap="square" lIns="0" tIns="0" rIns="0" bIns="0" rtlCol="0">
            <a:spAutoFit/>
          </a:bodyPr>
          <a:lstStyle/>
          <a:p>
            <a:r>
              <a:rPr lang="en-US" sz="1200" dirty="0">
                <a:latin typeface="微软雅黑" panose="020B0503020204020204" pitchFamily="34" charset="-122"/>
                <a:ea typeface="微软雅黑" panose="020B0503020204020204" pitchFamily="34" charset="-122"/>
              </a:rPr>
              <a:t>President Kenyatta</a:t>
            </a:r>
          </a:p>
        </p:txBody>
      </p:sp>
      <p:sp>
        <p:nvSpPr>
          <p:cNvPr id="3" name="TextBox 2"/>
          <p:cNvSpPr txBox="1"/>
          <p:nvPr/>
        </p:nvSpPr>
        <p:spPr>
          <a:xfrm>
            <a:off x="6964200" y="3648912"/>
            <a:ext cx="1863004" cy="184666"/>
          </a:xfrm>
          <a:prstGeom prst="rect">
            <a:avLst/>
          </a:prstGeom>
          <a:noFill/>
        </p:spPr>
        <p:txBody>
          <a:bodyPr wrap="square" lIns="0" tIns="0" rIns="0" bIns="0" rtlCol="0">
            <a:spAutoFit/>
          </a:bodyPr>
          <a:lstStyle/>
          <a:p>
            <a:r>
              <a:rPr lang="en-US" sz="1200" dirty="0">
                <a:latin typeface="微软雅黑" panose="020B0503020204020204" pitchFamily="34" charset="-122"/>
                <a:ea typeface="微软雅黑" panose="020B0503020204020204" pitchFamily="34" charset="-122"/>
              </a:rPr>
              <a:t>President </a:t>
            </a:r>
            <a:r>
              <a:rPr lang="en-US" sz="1200" dirty="0" err="1">
                <a:latin typeface="微软雅黑" panose="020B0503020204020204" pitchFamily="34" charset="-122"/>
                <a:ea typeface="微软雅黑" panose="020B0503020204020204" pitchFamily="34" charset="-122"/>
              </a:rPr>
              <a:t>Obote</a:t>
            </a:r>
            <a:endParaRPr 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527998"/>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A9F67-00BD-937A-932E-2CD1C914C5A3}"/>
              </a:ext>
            </a:extLst>
          </p:cNvPr>
          <p:cNvSpPr/>
          <p:nvPr/>
        </p:nvSpPr>
        <p:spPr>
          <a:xfrm>
            <a:off x="2843808" y="100879"/>
            <a:ext cx="3456386" cy="197724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1560" y="123477"/>
            <a:ext cx="3024336" cy="246221"/>
          </a:xfrm>
          <a:prstGeom prst="rect">
            <a:avLst/>
          </a:prstGeom>
          <a:noFill/>
        </p:spPr>
        <p:txBody>
          <a:bodyPr wrap="square" lIns="0" tIns="0" rIns="0" bIns="0" rtlCol="0">
            <a:spAutoFit/>
          </a:bodyPr>
          <a:lstStyle/>
          <a:p>
            <a:r>
              <a:rPr lang="en-US" sz="1600" b="1" dirty="0">
                <a:latin typeface="微软雅黑" panose="020B0503020204020204" pitchFamily="34" charset="-122"/>
                <a:ea typeface="微软雅黑" panose="020B0503020204020204" pitchFamily="34" charset="-122"/>
              </a:rPr>
              <a:t>Legacy</a:t>
            </a:r>
          </a:p>
        </p:txBody>
      </p:sp>
      <p:sp>
        <p:nvSpPr>
          <p:cNvPr id="3" name="TextBox 2"/>
          <p:cNvSpPr txBox="1"/>
          <p:nvPr/>
        </p:nvSpPr>
        <p:spPr>
          <a:xfrm>
            <a:off x="251520" y="537297"/>
            <a:ext cx="2493636" cy="1292662"/>
          </a:xfrm>
          <a:prstGeom prst="rect">
            <a:avLst/>
          </a:prstGeom>
          <a:noFill/>
        </p:spPr>
        <p:txBody>
          <a:bodyPr wrap="square" lIns="0" tIns="0" rIns="0" bIns="0" rtlCol="0">
            <a:spAutoFit/>
          </a:bodyPr>
          <a:lstStyle/>
          <a:p>
            <a:r>
              <a:rPr lang="en-GB" sz="1200" dirty="0">
                <a:latin typeface="Arial" panose="020B0604020202020204" pitchFamily="34" charset="0"/>
                <a:cs typeface="Arial" panose="020B0604020202020204" pitchFamily="34" charset="0"/>
              </a:rPr>
              <a:t>In 2012, the High Court in London ruled that three Kenyans detained and tortured during the Mau </a:t>
            </a:r>
            <a:r>
              <a:rPr lang="en-GB" sz="1200" dirty="0" err="1">
                <a:latin typeface="Arial" panose="020B0604020202020204" pitchFamily="34" charset="0"/>
                <a:cs typeface="Arial" panose="020B0604020202020204" pitchFamily="34" charset="0"/>
              </a:rPr>
              <a:t>Mau</a:t>
            </a:r>
            <a:r>
              <a:rPr lang="en-GB" sz="1200" dirty="0">
                <a:latin typeface="Arial" panose="020B0604020202020204" pitchFamily="34" charset="0"/>
                <a:cs typeface="Arial" panose="020B0604020202020204" pitchFamily="34" charset="0"/>
              </a:rPr>
              <a:t> rebellion had the right to sue the UK government. So far almost £20 million has been paid to 5,228 Kenyans.</a:t>
            </a:r>
            <a:endParaRPr lang="en-US" sz="1200" b="1" dirty="0">
              <a:solidFill>
                <a:schemeClr val="accent6"/>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922732" y="135861"/>
            <a:ext cx="3312368" cy="1723549"/>
          </a:xfrm>
          <a:prstGeom prst="rect">
            <a:avLst/>
          </a:prstGeom>
          <a:noFill/>
        </p:spPr>
        <p:txBody>
          <a:bodyPr wrap="square" lIns="0" tIns="0" rIns="0" bIns="0" rtlCol="0">
            <a:spAutoFit/>
          </a:bodyPr>
          <a:lstStyle/>
          <a:p>
            <a:r>
              <a:rPr lang="en-GB" sz="1400" dirty="0" err="1"/>
              <a:t>Mkakisha</a:t>
            </a:r>
            <a:r>
              <a:rPr lang="en-GB" sz="1400" dirty="0"/>
              <a:t> </a:t>
            </a:r>
            <a:r>
              <a:rPr lang="en-GB" sz="1400" dirty="0" err="1"/>
              <a:t>Mbelenga</a:t>
            </a:r>
            <a:r>
              <a:rPr lang="en-GB" sz="1400" dirty="0"/>
              <a:t>: ‘</a:t>
            </a:r>
            <a:r>
              <a:rPr lang="en-GB" sz="1400" i="1" dirty="0"/>
              <a:t>The British school children should know the negative impact that Britain had on Kenya during colonialism. The issue of </a:t>
            </a:r>
            <a:r>
              <a:rPr lang="en-GB" sz="1400" b="1" i="1" dirty="0"/>
              <a:t>land alienation </a:t>
            </a:r>
            <a:r>
              <a:rPr lang="en-GB" sz="1400" i="1" dirty="0"/>
              <a:t>led to so many Kenyans losing their lands and being concentrated in Native Reserves where they suffered badly and were denied prosperity and reduced to poverty.’</a:t>
            </a:r>
            <a:endParaRPr lang="en-US" sz="1400" b="1" dirty="0">
              <a:solidFill>
                <a:schemeClr val="accent6"/>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473601" y="52222"/>
            <a:ext cx="2232248" cy="2154436"/>
          </a:xfrm>
          <a:prstGeom prst="rect">
            <a:avLst/>
          </a:prstGeom>
          <a:noFill/>
        </p:spPr>
        <p:txBody>
          <a:bodyPr wrap="square" lIns="0" tIns="0" rIns="0" bIns="0" rtlCol="0">
            <a:spAutoFit/>
          </a:bodyPr>
          <a:lstStyle/>
          <a:p>
            <a:r>
              <a:rPr lang="en-GB" sz="1400" i="1" dirty="0"/>
              <a:t>Why does needy Africa continue to let its wealth meet the needs of those outside its borders and then follow behind with hands outstretched for a loan of the very wealth it let go? Where is the future of Africa?”</a:t>
            </a:r>
            <a:br>
              <a:rPr lang="en-GB" sz="1400" i="1" dirty="0"/>
            </a:br>
            <a:r>
              <a:rPr lang="en-GB" sz="1400" i="1" dirty="0"/>
              <a:t>― </a:t>
            </a:r>
            <a:r>
              <a:rPr lang="en-GB" sz="1400" b="1" i="1" dirty="0" err="1"/>
              <a:t>Ngũgĩ</a:t>
            </a:r>
            <a:r>
              <a:rPr lang="en-GB" sz="1400" b="1" i="1" dirty="0"/>
              <a:t> </a:t>
            </a:r>
            <a:r>
              <a:rPr lang="en-GB" sz="1400" b="1" i="1" dirty="0" err="1"/>
              <a:t>wa</a:t>
            </a:r>
            <a:r>
              <a:rPr lang="en-GB" sz="1400" b="1" i="1" dirty="0"/>
              <a:t> </a:t>
            </a:r>
            <a:r>
              <a:rPr lang="en-GB" sz="1400" b="1" i="1" dirty="0" err="1"/>
              <a:t>Thiong'o</a:t>
            </a:r>
            <a:r>
              <a:rPr lang="en-GB" sz="1400" b="1" i="1" dirty="0"/>
              <a:t>, </a:t>
            </a:r>
            <a:r>
              <a:rPr lang="en-GB" sz="1400" b="1" i="1" u="sng" dirty="0">
                <a:hlinkClick r:id="rId3"/>
              </a:rPr>
              <a:t>Wizard of the Crow</a:t>
            </a:r>
            <a:r>
              <a:rPr lang="en-GB" sz="1400" i="1" dirty="0"/>
              <a:t>. </a:t>
            </a:r>
            <a:endParaRPr lang="en-US" sz="1400" b="1" dirty="0">
              <a:solidFill>
                <a:schemeClr val="accent6"/>
              </a:solidFill>
              <a:latin typeface="微软雅黑" panose="020B0503020204020204" pitchFamily="34" charset="-122"/>
              <a:ea typeface="微软雅黑" panose="020B0503020204020204" pitchFamily="34" charset="-122"/>
            </a:endParaRPr>
          </a:p>
        </p:txBody>
      </p:sp>
      <p:pic>
        <p:nvPicPr>
          <p:cNvPr id="6" name="Picture 5" descr="History Form 3"/>
          <p:cNvPicPr/>
          <p:nvPr/>
        </p:nvPicPr>
        <p:blipFill>
          <a:blip r:embed="rId4">
            <a:extLst>
              <a:ext uri="{28A0092B-C50C-407E-A947-70E740481C1C}">
                <a14:useLocalDpi xmlns:a14="http://schemas.microsoft.com/office/drawing/2010/main" val="0"/>
              </a:ext>
            </a:extLst>
          </a:blip>
          <a:srcRect/>
          <a:stretch>
            <a:fillRect/>
          </a:stretch>
        </p:blipFill>
        <p:spPr bwMode="auto">
          <a:xfrm>
            <a:off x="223671" y="1808178"/>
            <a:ext cx="2446730" cy="2548446"/>
          </a:xfrm>
          <a:prstGeom prst="rect">
            <a:avLst/>
          </a:prstGeom>
          <a:noFill/>
          <a:ln>
            <a:noFill/>
          </a:ln>
        </p:spPr>
      </p:pic>
      <p:sp>
        <p:nvSpPr>
          <p:cNvPr id="7" name="TextBox 6"/>
          <p:cNvSpPr txBox="1"/>
          <p:nvPr/>
        </p:nvSpPr>
        <p:spPr>
          <a:xfrm>
            <a:off x="944533" y="4452945"/>
            <a:ext cx="6336704" cy="800219"/>
          </a:xfrm>
          <a:prstGeom prst="rect">
            <a:avLst/>
          </a:prstGeom>
          <a:noFill/>
        </p:spPr>
        <p:txBody>
          <a:bodyPr wrap="square" lIns="0" tIns="0" rIns="0" bIns="0" rtlCol="0">
            <a:spAutoFit/>
          </a:bodyPr>
          <a:lstStyle/>
          <a:p>
            <a:pPr lvl="0"/>
            <a:r>
              <a:rPr lang="en-GB" sz="1200" i="1" dirty="0"/>
              <a:t>During the emergency period, from 1952, men were moved from their land and locked up at night in the villages (</a:t>
            </a:r>
            <a:r>
              <a:rPr lang="en-GB" sz="1200" i="1" dirty="0" err="1"/>
              <a:t>ngati</a:t>
            </a:r>
            <a:r>
              <a:rPr lang="en-GB" sz="1200" i="1" dirty="0"/>
              <a:t>) together with their animals so that Mau </a:t>
            </a:r>
            <a:r>
              <a:rPr lang="en-GB" sz="1200" i="1" dirty="0" err="1"/>
              <a:t>Mau</a:t>
            </a:r>
            <a:r>
              <a:rPr lang="en-GB" sz="1200" i="1" dirty="0"/>
              <a:t> did not have any source of food.</a:t>
            </a:r>
            <a:endParaRPr lang="en-US" sz="1200" dirty="0"/>
          </a:p>
          <a:p>
            <a:endParaRPr lang="en-US" sz="1600" b="1" dirty="0">
              <a:solidFill>
                <a:schemeClr val="accent6"/>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5287" y="13444957"/>
            <a:ext cx="2913746" cy="408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5482" y="2657335"/>
            <a:ext cx="3571509" cy="171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Ugandan Asians – A Living History to organise Diwali event to mark 50th  anniversary of 1972 expulsions - EasternEy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2268341"/>
            <a:ext cx="2538155" cy="1903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47370" y="4171957"/>
            <a:ext cx="2538155" cy="184666"/>
          </a:xfrm>
          <a:prstGeom prst="rect">
            <a:avLst/>
          </a:prstGeom>
          <a:noFill/>
        </p:spPr>
        <p:txBody>
          <a:bodyPr wrap="square" lIns="0" tIns="0" rIns="0" bIns="0" rtlCol="0">
            <a:spAutoFit/>
          </a:bodyPr>
          <a:lstStyle/>
          <a:p>
            <a:r>
              <a:rPr lang="en-US" sz="1200" dirty="0">
                <a:latin typeface="微软雅黑" panose="020B0503020204020204" pitchFamily="34" charset="-122"/>
                <a:ea typeface="微软雅黑" panose="020B0503020204020204" pitchFamily="34" charset="-122"/>
              </a:rPr>
              <a:t>Asians having to flee Uganda</a:t>
            </a:r>
          </a:p>
        </p:txBody>
      </p:sp>
    </p:spTree>
    <p:extLst>
      <p:ext uri="{BB962C8B-B14F-4D97-AF65-F5344CB8AC3E}">
        <p14:creationId xmlns:p14="http://schemas.microsoft.com/office/powerpoint/2010/main" val="2587859964"/>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D2E75-C0E5-4B75-9337-66BED4C761B0}"/>
              </a:ext>
            </a:extLst>
          </p:cNvPr>
          <p:cNvSpPr txBox="1"/>
          <p:nvPr/>
        </p:nvSpPr>
        <p:spPr>
          <a:xfrm>
            <a:off x="107504" y="51470"/>
            <a:ext cx="8280920" cy="463075"/>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Colonial Legacy – B</a:t>
            </a:r>
            <a:r>
              <a:rPr lang="en-GB" sz="1800" b="1" spc="-40" dirty="0">
                <a:solidFill>
                  <a:srgbClr val="C00000"/>
                </a:solidFill>
                <a:latin typeface="Arial" panose="020B0604020202020204" pitchFamily="34" charset="0"/>
                <a:ea typeface="Calibri" panose="020F0502020204030204" pitchFamily="34" charset="0"/>
                <a:cs typeface="Times New Roman" panose="02020603050405020304" pitchFamily="18" charset="0"/>
              </a:rPr>
              <a:t>ritain </a:t>
            </a:r>
            <a:r>
              <a:rPr lang="en-GB" b="1" spc="-40" dirty="0">
                <a:solidFill>
                  <a:srgbClr val="C00000"/>
                </a:solidFill>
                <a:latin typeface="Arial" panose="020B0604020202020204" pitchFamily="34" charset="0"/>
                <a:ea typeface="Calibri" panose="020F0502020204030204" pitchFamily="34" charset="0"/>
                <a:cs typeface="Times New Roman" panose="02020603050405020304" pitchFamily="18" charset="0"/>
              </a:rPr>
              <a:t>Pays Compensation to Mau </a:t>
            </a:r>
            <a:r>
              <a:rPr lang="en-GB" sz="1800" b="1" spc="-40"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Mau</a:t>
            </a:r>
            <a:r>
              <a:rPr lang="en-GB" sz="1800" b="1" spc="-40" dirty="0">
                <a:solidFill>
                  <a:srgbClr val="C00000"/>
                </a:solidFill>
                <a:latin typeface="Arial" panose="020B0604020202020204" pitchFamily="34" charset="0"/>
                <a:ea typeface="Calibri" panose="020F0502020204030204" pitchFamily="34" charset="0"/>
                <a:cs typeface="Times New Roman" panose="02020603050405020304" pitchFamily="18" charset="0"/>
              </a:rPr>
              <a:t> (2013- )</a:t>
            </a:r>
            <a:endParaRPr lang="en-GB" sz="1800" b="1" dirty="0">
              <a:solidFill>
                <a:srgbClr val="C00000"/>
              </a:solidFill>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EBA8745-D6CD-44C5-AB0A-CE25FB911D67}"/>
              </a:ext>
            </a:extLst>
          </p:cNvPr>
          <p:cNvSpPr txBox="1"/>
          <p:nvPr/>
        </p:nvSpPr>
        <p:spPr>
          <a:xfrm>
            <a:off x="5877256" y="1762045"/>
            <a:ext cx="2114363" cy="3135923"/>
          </a:xfrm>
          <a:prstGeom prst="rect">
            <a:avLst/>
          </a:prstGeom>
          <a:noFill/>
        </p:spPr>
        <p:txBody>
          <a:bodyPr wrap="square">
            <a:spAutoFit/>
          </a:bodyPr>
          <a:lstStyle/>
          <a:p>
            <a:endParaRPr lang="en-GB" sz="1400" i="1"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2012, the High Court in London ruled that three Kenyans detained and tortured during the Mau </a:t>
            </a:r>
            <a:r>
              <a:rPr lang="en-GB" sz="1400" dirty="0" err="1">
                <a:latin typeface="Arial" panose="020B0604020202020204" pitchFamily="34" charset="0"/>
                <a:cs typeface="Arial" panose="020B0604020202020204" pitchFamily="34" charset="0"/>
              </a:rPr>
              <a:t>Mau</a:t>
            </a:r>
            <a:r>
              <a:rPr lang="en-GB" sz="1400" dirty="0">
                <a:latin typeface="Arial" panose="020B0604020202020204" pitchFamily="34" charset="0"/>
                <a:cs typeface="Arial" panose="020B0604020202020204" pitchFamily="34" charset="0"/>
              </a:rPr>
              <a:t> rebellion had the right to sue the UK government. So far almost £20 million has been paid to 5,228 Kenyans.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algn="ctr">
              <a:lnSpc>
                <a:spcPct val="150000"/>
              </a:lnSpc>
            </a:pPr>
            <a:r>
              <a:rPr lang="en-GB" sz="1200" dirty="0">
                <a:latin typeface="Arial" panose="020B0604020202020204" pitchFamily="34" charset="0"/>
                <a:cs typeface="Arial" panose="020B0604020202020204" pitchFamily="34" charset="0"/>
              </a:rPr>
              <a:t> </a:t>
            </a:r>
          </a:p>
        </p:txBody>
      </p:sp>
      <p:pic>
        <p:nvPicPr>
          <p:cNvPr id="4" name="Picture 3" descr="A picture containing outdoor, tree, posing&#10;&#10;Description automatically generated">
            <a:extLst>
              <a:ext uri="{FF2B5EF4-FFF2-40B4-BE49-F238E27FC236}">
                <a16:creationId xmlns:a16="http://schemas.microsoft.com/office/drawing/2014/main" id="{BA2637F2-DCE2-4047-81B5-74F0BF531C80}"/>
              </a:ext>
            </a:extLst>
          </p:cNvPr>
          <p:cNvPicPr>
            <a:picLocks noChangeAspect="1"/>
          </p:cNvPicPr>
          <p:nvPr/>
        </p:nvPicPr>
        <p:blipFill rotWithShape="1">
          <a:blip r:embed="rId2">
            <a:extLst>
              <a:ext uri="{28A0092B-C50C-407E-A947-70E740481C1C}">
                <a14:useLocalDpi xmlns:a14="http://schemas.microsoft.com/office/drawing/2010/main" val="0"/>
              </a:ext>
            </a:extLst>
          </a:blip>
          <a:srcRect l="589" r="-3" b="-3"/>
          <a:stretch/>
        </p:blipFill>
        <p:spPr>
          <a:xfrm>
            <a:off x="0" y="514544"/>
            <a:ext cx="5904549" cy="462895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BDFD6FE5-94D0-4261-A700-4E8DD9356987}"/>
              </a:ext>
            </a:extLst>
          </p:cNvPr>
          <p:cNvSpPr txBox="1"/>
          <p:nvPr/>
        </p:nvSpPr>
        <p:spPr>
          <a:xfrm>
            <a:off x="5877256" y="843558"/>
            <a:ext cx="1269230" cy="969936"/>
          </a:xfrm>
          <a:prstGeom prst="rect">
            <a:avLst/>
          </a:prstGeom>
        </p:spPr>
        <p:txBody>
          <a:bodyPr vert="horz" lIns="91440" tIns="45720" rIns="91440" bIns="45720" rtlCol="0" anchor="b">
            <a:normAutofit fontScale="92500" lnSpcReduction="10000"/>
          </a:bodyPr>
          <a:lstStyle/>
          <a:p>
            <a:pPr>
              <a:lnSpc>
                <a:spcPct val="90000"/>
              </a:lnSpc>
              <a:spcAft>
                <a:spcPts val="600"/>
              </a:spcAft>
            </a:pPr>
            <a:r>
              <a:rPr lang="en-US" sz="1100" b="1" dirty="0">
                <a:latin typeface="Arial" panose="020B0604020202020204" pitchFamily="34" charset="0"/>
                <a:ea typeface="+mj-ea"/>
                <a:cs typeface="Arial" panose="020B0604020202020204" pitchFamily="34" charset="0"/>
              </a:rPr>
              <a:t>A young boy, suspected to be a member of the Mau </a:t>
            </a:r>
            <a:r>
              <a:rPr lang="en-US" sz="1100" b="1" dirty="0" err="1">
                <a:latin typeface="Arial" panose="020B0604020202020204" pitchFamily="34" charset="0"/>
                <a:ea typeface="+mj-ea"/>
                <a:cs typeface="Arial" panose="020B0604020202020204" pitchFamily="34" charset="0"/>
              </a:rPr>
              <a:t>Mau</a:t>
            </a:r>
            <a:r>
              <a:rPr lang="en-US" sz="1100" b="1" dirty="0">
                <a:latin typeface="Arial" panose="020B0604020202020204" pitchFamily="34" charset="0"/>
                <a:ea typeface="+mj-ea"/>
                <a:cs typeface="Arial" panose="020B0604020202020204" pitchFamily="34" charset="0"/>
              </a:rPr>
              <a:t>, captured by</a:t>
            </a:r>
            <a:r>
              <a:rPr lang="en-US" sz="1100" b="1" dirty="0">
                <a:latin typeface="Arial" panose="020B0604020202020204" pitchFamily="34" charset="0"/>
                <a:cs typeface="Arial" panose="020B0604020202020204" pitchFamily="34" charset="0"/>
              </a:rPr>
              <a:t> British colonial soldiers </a:t>
            </a:r>
            <a:endParaRPr lang="en-US" sz="11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775476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A9F87C9E-97CC-497A-A644-EF49F57B29ED}"/>
              </a:ext>
            </a:extLst>
          </p:cNvPr>
          <p:cNvPicPr>
            <a:picLocks noChangeAspect="1"/>
          </p:cNvPicPr>
          <p:nvPr/>
        </p:nvPicPr>
        <p:blipFill rotWithShape="1">
          <a:blip r:embed="rId3">
            <a:extLst>
              <a:ext uri="{28A0092B-C50C-407E-A947-70E740481C1C}">
                <a14:useLocalDpi xmlns:a14="http://schemas.microsoft.com/office/drawing/2010/main" val="0"/>
              </a:ext>
            </a:extLst>
          </a:blip>
          <a:srcRect l="-219" t="8420"/>
          <a:stretch/>
        </p:blipFill>
        <p:spPr>
          <a:xfrm>
            <a:off x="323528" y="622681"/>
            <a:ext cx="4575264" cy="4104456"/>
          </a:xfrm>
          <a:prstGeom prst="rect">
            <a:avLst/>
          </a:prstGeom>
        </p:spPr>
      </p:pic>
      <p:sp>
        <p:nvSpPr>
          <p:cNvPr id="11" name="TextBox 10">
            <a:extLst>
              <a:ext uri="{FF2B5EF4-FFF2-40B4-BE49-F238E27FC236}">
                <a16:creationId xmlns:a16="http://schemas.microsoft.com/office/drawing/2014/main" id="{346AFCA5-EAF2-4373-99CB-52D31931CDFB}"/>
              </a:ext>
            </a:extLst>
          </p:cNvPr>
          <p:cNvSpPr txBox="1"/>
          <p:nvPr/>
        </p:nvSpPr>
        <p:spPr>
          <a:xfrm>
            <a:off x="33683" y="0"/>
            <a:ext cx="9108504"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Microsoft YaHei" panose="020B0503020204020204" pitchFamily="34" charset="-122"/>
                <a:cs typeface="Arial" panose="020B0604020202020204" pitchFamily="34" charset="0"/>
              </a:rPr>
              <a:t> Eastern Africa – Kenya, Uganda, Tanzania &amp; Somaliland</a:t>
            </a:r>
            <a:endParaRPr kumimoji="0" lang="en-GB" sz="2000" b="0" i="0" u="none" strike="noStrike" kern="1200" cap="none" spc="0" normalizeH="0" baseline="0" noProof="0" dirty="0">
              <a:ln>
                <a:noFill/>
              </a:ln>
              <a:solidFill>
                <a:srgbClr val="C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pic>
        <p:nvPicPr>
          <p:cNvPr id="8" name="Picture 7" descr="Map&#10;&#10;Description automatically generated">
            <a:extLst>
              <a:ext uri="{FF2B5EF4-FFF2-40B4-BE49-F238E27FC236}">
                <a16:creationId xmlns:a16="http://schemas.microsoft.com/office/drawing/2014/main" id="{330C71AE-250E-4831-8B9D-0CC9AD07CB5F}"/>
              </a:ext>
            </a:extLst>
          </p:cNvPr>
          <p:cNvPicPr>
            <a:picLocks noChangeAspect="1"/>
          </p:cNvPicPr>
          <p:nvPr/>
        </p:nvPicPr>
        <p:blipFill rotWithShape="1">
          <a:blip r:embed="rId4">
            <a:extLst>
              <a:ext uri="{28A0092B-C50C-407E-A947-70E740481C1C}">
                <a14:useLocalDpi xmlns:a14="http://schemas.microsoft.com/office/drawing/2010/main" val="0"/>
              </a:ext>
            </a:extLst>
          </a:blip>
          <a:srcRect b="4083"/>
          <a:stretch/>
        </p:blipFill>
        <p:spPr>
          <a:xfrm>
            <a:off x="5076056" y="504684"/>
            <a:ext cx="3780246" cy="4340450"/>
          </a:xfrm>
          <a:prstGeom prst="rect">
            <a:avLst/>
          </a:prstGeom>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F263-C317-C34B-AF76-F6F3C39F0955}"/>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79B0E8BC-846A-7E4F-8078-A9A3D1BEC6AA}"/>
              </a:ext>
            </a:extLst>
          </p:cNvPr>
          <p:cNvSpPr>
            <a:spLocks noGrp="1"/>
          </p:cNvSpPr>
          <p:nvPr>
            <p:ph idx="1"/>
          </p:nvPr>
        </p:nvSpPr>
        <p:spPr>
          <a:xfrm>
            <a:off x="508001" y="1203598"/>
            <a:ext cx="6447501" cy="3695700"/>
          </a:xfrm>
        </p:spPr>
        <p:txBody>
          <a:bodyPr>
            <a:normAutofit/>
          </a:bodyPr>
          <a:lstStyle/>
          <a:p>
            <a:r>
              <a:rPr lang="en-US" dirty="0"/>
              <a:t>Early Inhabitants of Eastern Africa</a:t>
            </a:r>
          </a:p>
          <a:p>
            <a:pPr lvl="1"/>
            <a:r>
              <a:rPr lang="en-US" dirty="0"/>
              <a:t>Pre-colonial Eastern Africa societies</a:t>
            </a:r>
          </a:p>
          <a:p>
            <a:pPr lvl="1"/>
            <a:r>
              <a:rPr lang="en-US" dirty="0"/>
              <a:t>Pre-colonial governance &amp; the slave trade</a:t>
            </a:r>
          </a:p>
          <a:p>
            <a:r>
              <a:rPr lang="en-GB" dirty="0"/>
              <a:t>Colonisation</a:t>
            </a:r>
            <a:r>
              <a:rPr lang="en-US" dirty="0"/>
              <a:t> of East Africa</a:t>
            </a:r>
          </a:p>
          <a:p>
            <a:pPr lvl="1"/>
            <a:r>
              <a:rPr lang="en-US" dirty="0"/>
              <a:t>African resistance</a:t>
            </a:r>
          </a:p>
          <a:p>
            <a:pPr lvl="1"/>
            <a:r>
              <a:rPr lang="en-US" dirty="0"/>
              <a:t>Divide and rule</a:t>
            </a:r>
          </a:p>
          <a:p>
            <a:pPr lvl="1"/>
            <a:r>
              <a:rPr lang="en-US" dirty="0"/>
              <a:t>WW1 and WW! </a:t>
            </a:r>
          </a:p>
          <a:p>
            <a:r>
              <a:rPr lang="en-US" dirty="0"/>
              <a:t>Struggle for freedom (in Kenya and the Mau Mau Resistance)</a:t>
            </a:r>
          </a:p>
          <a:p>
            <a:r>
              <a:rPr lang="en-US" dirty="0"/>
              <a:t>Independence won</a:t>
            </a:r>
          </a:p>
          <a:p>
            <a:r>
              <a:rPr lang="en-US" dirty="0"/>
              <a:t>The legacy of colonization </a:t>
            </a:r>
          </a:p>
          <a:p>
            <a:endParaRPr lang="en-GB" dirty="0"/>
          </a:p>
        </p:txBody>
      </p:sp>
    </p:spTree>
    <p:extLst>
      <p:ext uri="{BB962C8B-B14F-4D97-AF65-F5344CB8AC3E}">
        <p14:creationId xmlns:p14="http://schemas.microsoft.com/office/powerpoint/2010/main" val="164571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A91E5484-1CF3-4733-875A-F88A51BA0552}"/>
              </a:ext>
            </a:extLst>
          </p:cNvPr>
          <p:cNvSpPr txBox="1"/>
          <p:nvPr/>
        </p:nvSpPr>
        <p:spPr>
          <a:xfrm>
            <a:off x="107504" y="0"/>
            <a:ext cx="4572000" cy="456535"/>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Early Inhabitants of Eastern Africa</a:t>
            </a:r>
          </a:p>
        </p:txBody>
      </p:sp>
      <p:sp>
        <p:nvSpPr>
          <p:cNvPr id="59" name="TextBox 58">
            <a:extLst>
              <a:ext uri="{FF2B5EF4-FFF2-40B4-BE49-F238E27FC236}">
                <a16:creationId xmlns:a16="http://schemas.microsoft.com/office/drawing/2014/main" id="{6E22E8CE-38E4-4F09-B529-44864154784C}"/>
              </a:ext>
            </a:extLst>
          </p:cNvPr>
          <p:cNvSpPr txBox="1"/>
          <p:nvPr/>
        </p:nvSpPr>
        <p:spPr>
          <a:xfrm>
            <a:off x="3707904" y="1178500"/>
            <a:ext cx="3744416" cy="291746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A 6 million years old hominid fossil was unearthed in Kenya in 2000. The second oldest in the world.</a:t>
            </a:r>
          </a:p>
          <a:p>
            <a:pPr marL="285750" indent="-285750">
              <a:lnSpc>
                <a:spcPct val="107000"/>
              </a:lnSpc>
              <a:spcAft>
                <a:spcPts val="800"/>
              </a:spcAft>
              <a:buFont typeface="Arial" panose="020B0604020202020204" pitchFamily="34" charset="0"/>
              <a:buChar char="•"/>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This evidence indicates humans lived in East Africa from the start of human history. </a:t>
            </a:r>
          </a:p>
        </p:txBody>
      </p:sp>
      <p:pic>
        <p:nvPicPr>
          <p:cNvPr id="61" name="Picture 60" descr="A picture containing primate, mammal&#10;&#10;Description automatically generated">
            <a:extLst>
              <a:ext uri="{FF2B5EF4-FFF2-40B4-BE49-F238E27FC236}">
                <a16:creationId xmlns:a16="http://schemas.microsoft.com/office/drawing/2014/main" id="{0FB5BEB2-1779-45AC-B59A-F3BEE947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14731"/>
            <a:ext cx="3637720" cy="3232941"/>
          </a:xfrm>
          <a:prstGeom prst="rect">
            <a:avLst/>
          </a:prstGeom>
        </p:spPr>
      </p:pic>
      <p:sp>
        <p:nvSpPr>
          <p:cNvPr id="64" name="TextBox 63">
            <a:extLst>
              <a:ext uri="{FF2B5EF4-FFF2-40B4-BE49-F238E27FC236}">
                <a16:creationId xmlns:a16="http://schemas.microsoft.com/office/drawing/2014/main" id="{6B8D494C-BDEE-4987-B65F-392B11ACBB90}"/>
              </a:ext>
            </a:extLst>
          </p:cNvPr>
          <p:cNvSpPr txBox="1"/>
          <p:nvPr/>
        </p:nvSpPr>
        <p:spPr>
          <a:xfrm>
            <a:off x="251520" y="4144258"/>
            <a:ext cx="1925960" cy="261610"/>
          </a:xfrm>
          <a:prstGeom prst="rect">
            <a:avLst/>
          </a:prstGeom>
          <a:noFill/>
        </p:spPr>
        <p:txBody>
          <a:bodyPr wrap="square">
            <a:spAutoFit/>
          </a:bodyPr>
          <a:lstStyle/>
          <a:p>
            <a:r>
              <a:rPr lang="en-GB" sz="1100" b="1">
                <a:latin typeface="Arial" panose="020B0604020202020204" pitchFamily="34" charset="0"/>
                <a:ea typeface="微软雅黑" panose="020B0503020204020204" pitchFamily="34" charset="-122"/>
                <a:cs typeface="Arial" panose="020B0604020202020204" pitchFamily="34" charset="0"/>
              </a:rPr>
              <a:t>Six Million Year Fossil</a:t>
            </a:r>
            <a:endParaRPr lang="en-GB" sz="1100">
              <a:latin typeface="Arial" panose="020B0604020202020204" pitchFamily="34" charset="0"/>
              <a:cs typeface="Arial" panose="020B0604020202020204" pitchFamily="34" charset="0"/>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74298-C642-4A75-8EA4-40B62B68EB77}"/>
              </a:ext>
            </a:extLst>
          </p:cNvPr>
          <p:cNvSpPr txBox="1"/>
          <p:nvPr/>
        </p:nvSpPr>
        <p:spPr>
          <a:xfrm>
            <a:off x="35496" y="123478"/>
            <a:ext cx="7272808" cy="507831"/>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Pre-colonial Eastern Africa societies</a:t>
            </a:r>
          </a:p>
        </p:txBody>
      </p:sp>
      <p:sp>
        <p:nvSpPr>
          <p:cNvPr id="5" name="TextBox 4">
            <a:extLst>
              <a:ext uri="{FF2B5EF4-FFF2-40B4-BE49-F238E27FC236}">
                <a16:creationId xmlns:a16="http://schemas.microsoft.com/office/drawing/2014/main" id="{ACE64DD9-1C6A-498A-B13F-C189EF06BD13}"/>
              </a:ext>
            </a:extLst>
          </p:cNvPr>
          <p:cNvSpPr txBox="1"/>
          <p:nvPr/>
        </p:nvSpPr>
        <p:spPr>
          <a:xfrm>
            <a:off x="107504" y="631309"/>
            <a:ext cx="4896544" cy="1894749"/>
          </a:xfrm>
          <a:prstGeom prst="rect">
            <a:avLst/>
          </a:prstGeom>
          <a:noFill/>
        </p:spPr>
        <p:txBody>
          <a:bodyPr wrap="square">
            <a:spAutoFit/>
          </a:bodyPr>
          <a:lstStyle/>
          <a:p>
            <a:pPr>
              <a:lnSpc>
                <a:spcPct val="107000"/>
              </a:lnSpc>
              <a:spcAft>
                <a:spcPts val="800"/>
              </a:spcAft>
            </a:pPr>
            <a:r>
              <a:rPr lang="en-GB" sz="1400" dirty="0">
                <a:ea typeface="Times New Roman" panose="02020603050405020304" pitchFamily="18" charset="0"/>
                <a:cs typeface="Calibri" panose="020F0502020204030204" pitchFamily="34" charset="0"/>
              </a:rPr>
              <a:t>I</a:t>
            </a:r>
            <a:r>
              <a:rPr lang="en-GB" sz="1400" dirty="0">
                <a:effectLst/>
                <a:ea typeface="Times New Roman" panose="02020603050405020304" pitchFamily="18" charset="0"/>
                <a:cs typeface="Calibri" panose="020F0502020204030204" pitchFamily="34" charset="0"/>
              </a:rPr>
              <a:t>nhabitants of </a:t>
            </a:r>
            <a:r>
              <a:rPr lang="en-GB" sz="1400" dirty="0">
                <a:ea typeface="Times New Roman" panose="02020603050405020304" pitchFamily="18" charset="0"/>
                <a:cs typeface="Calibri" panose="020F0502020204030204" pitchFamily="34" charset="0"/>
              </a:rPr>
              <a:t>Ancient Kenya</a:t>
            </a:r>
            <a:r>
              <a:rPr lang="en-GB" sz="1400" dirty="0">
                <a:effectLst/>
                <a:ea typeface="Times New Roman" panose="02020603050405020304" pitchFamily="18" charset="0"/>
                <a:cs typeface="Calibri" panose="020F0502020204030204" pitchFamily="34" charset="0"/>
              </a:rPr>
              <a:t>, Uganda and Tanzania worshipped tribal gods and spirits of their dead ancestors.</a:t>
            </a:r>
          </a:p>
          <a:p>
            <a:pPr>
              <a:lnSpc>
                <a:spcPct val="107000"/>
              </a:lnSpc>
              <a:spcAft>
                <a:spcPts val="800"/>
              </a:spcAft>
            </a:pPr>
            <a:r>
              <a:rPr lang="en-GB" sz="1400" dirty="0">
                <a:effectLst/>
                <a:ea typeface="Times New Roman" panose="02020603050405020304" pitchFamily="18" charset="0"/>
                <a:cs typeface="Calibri" panose="020F0502020204030204" pitchFamily="34" charset="0"/>
              </a:rPr>
              <a:t>They offered sacrifices for rain, good fortune and sustenance. </a:t>
            </a:r>
          </a:p>
          <a:p>
            <a:pPr>
              <a:lnSpc>
                <a:spcPct val="107000"/>
              </a:lnSpc>
              <a:spcAft>
                <a:spcPts val="800"/>
              </a:spcAft>
            </a:pPr>
            <a:r>
              <a:rPr lang="en-GB" sz="1400" dirty="0">
                <a:ea typeface="Times New Roman" panose="02020603050405020304" pitchFamily="18" charset="0"/>
                <a:cs typeface="Calibri" panose="020F0502020204030204" pitchFamily="34" charset="0"/>
              </a:rPr>
              <a:t>Islam was introduced in the 8</a:t>
            </a:r>
            <a:r>
              <a:rPr lang="en-GB" sz="1400" baseline="30000" dirty="0">
                <a:ea typeface="Times New Roman" panose="02020603050405020304" pitchFamily="18" charset="0"/>
                <a:cs typeface="Calibri" panose="020F0502020204030204" pitchFamily="34" charset="0"/>
              </a:rPr>
              <a:t>th</a:t>
            </a:r>
            <a:r>
              <a:rPr lang="en-GB" sz="1400" dirty="0">
                <a:ea typeface="Times New Roman" panose="02020603050405020304" pitchFamily="18" charset="0"/>
                <a:cs typeface="Calibri" panose="020F0502020204030204" pitchFamily="34" charset="0"/>
              </a:rPr>
              <a:t> century by Arab traders and merchants. More than a thousand years later, Christianity was brought by European missionaries.</a:t>
            </a:r>
            <a:r>
              <a:rPr lang="en-GB" sz="1400" dirty="0"/>
              <a:t> </a:t>
            </a:r>
            <a:endParaRPr lang="en-GB" sz="1400" dirty="0">
              <a:effectLst/>
              <a:ea typeface="Times New Roman" panose="02020603050405020304" pitchFamily="18" charset="0"/>
              <a:cs typeface="Calibri" panose="020F0502020204030204" pitchFamily="34" charset="0"/>
            </a:endParaRPr>
          </a:p>
        </p:txBody>
      </p:sp>
      <p:pic>
        <p:nvPicPr>
          <p:cNvPr id="6" name="Picture 5" descr="A picture containing outdoor, person, dancer, sport&#10;&#10;Description automatically generated">
            <a:extLst>
              <a:ext uri="{FF2B5EF4-FFF2-40B4-BE49-F238E27FC236}">
                <a16:creationId xmlns:a16="http://schemas.microsoft.com/office/drawing/2014/main" id="{5E902285-6412-4C0D-8DE5-2F95ED5E3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95486"/>
            <a:ext cx="3600400" cy="342618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47530"/>
            <a:ext cx="2899423" cy="186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1840" y="3723878"/>
            <a:ext cx="4392488" cy="1323439"/>
          </a:xfrm>
          <a:prstGeom prst="rect">
            <a:avLst/>
          </a:prstGeom>
          <a:noFill/>
        </p:spPr>
        <p:txBody>
          <a:bodyPr wrap="square" lIns="0" tIns="0" rIns="0" bIns="0" rtlCol="0">
            <a:spAutoFit/>
          </a:bodyPr>
          <a:lstStyle/>
          <a:p>
            <a:r>
              <a:rPr lang="en-GB" sz="1400" dirty="0"/>
              <a:t>Traditional medicine was effective and widespread using herbs, trees, and roots. </a:t>
            </a:r>
          </a:p>
          <a:p>
            <a:r>
              <a:rPr lang="en-GB" sz="1400" dirty="0"/>
              <a:t>A successful Caesarean section is performed by indigenous healers in </a:t>
            </a:r>
            <a:r>
              <a:rPr lang="en-GB" sz="1400" dirty="0" err="1"/>
              <a:t>Kahura</a:t>
            </a:r>
            <a:r>
              <a:rPr lang="en-GB" sz="1400" dirty="0"/>
              <a:t>, Uganda. </a:t>
            </a:r>
            <a:endParaRPr lang="en-GB" sz="1400" dirty="0">
              <a:ea typeface="Times New Roman" panose="02020603050405020304" pitchFamily="18" charset="0"/>
              <a:cs typeface="Calibri" panose="020F0502020204030204" pitchFamily="34" charset="0"/>
            </a:endParaRPr>
          </a:p>
          <a:p>
            <a:r>
              <a:rPr lang="en-US" sz="1400" dirty="0"/>
              <a:t> </a:t>
            </a:r>
            <a:endParaRPr lang="en-US" sz="1400" b="1" dirty="0">
              <a:solidFill>
                <a:schemeClr val="accent6"/>
              </a:solidFill>
              <a:latin typeface="微软雅黑" panose="020B0503020204020204" pitchFamily="34" charset="-122"/>
              <a:ea typeface="微软雅黑" panose="020B0503020204020204" pitchFamily="34" charset="-122"/>
            </a:endParaRPr>
          </a:p>
          <a:p>
            <a:endParaRPr 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24036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8CF8D9-B037-483B-8A6D-E09361798E1E}"/>
              </a:ext>
            </a:extLst>
          </p:cNvPr>
          <p:cNvSpPr txBox="1"/>
          <p:nvPr/>
        </p:nvSpPr>
        <p:spPr>
          <a:xfrm>
            <a:off x="15281" y="0"/>
            <a:ext cx="4152063" cy="569712"/>
          </a:xfrm>
          <a:prstGeom prst="rect">
            <a:avLst/>
          </a:prstGeom>
        </p:spPr>
        <p:txBody>
          <a:bodyPr vert="horz" lIns="91440" tIns="45720" rIns="91440" bIns="45720" rtlCol="0" anchor="ctr">
            <a:normAutofit/>
          </a:bodyPr>
          <a:lstStyle/>
          <a:p>
            <a:pPr>
              <a:lnSpc>
                <a:spcPct val="90000"/>
              </a:lnSpc>
              <a:spcAft>
                <a:spcPts val="800"/>
              </a:spcAft>
            </a:pPr>
            <a:r>
              <a:rPr lang="en-US" sz="2000" dirty="0">
                <a:solidFill>
                  <a:srgbClr val="C00000"/>
                </a:solidFill>
                <a:effectLst/>
                <a:latin typeface="+mj-lt"/>
                <a:ea typeface="+mj-ea"/>
                <a:cs typeface="+mj-cs"/>
              </a:rPr>
              <a:t>Pre-Colonial Governance</a:t>
            </a:r>
          </a:p>
        </p:txBody>
      </p:sp>
      <p:sp>
        <p:nvSpPr>
          <p:cNvPr id="3" name="TextBox 2">
            <a:extLst>
              <a:ext uri="{FF2B5EF4-FFF2-40B4-BE49-F238E27FC236}">
                <a16:creationId xmlns:a16="http://schemas.microsoft.com/office/drawing/2014/main" id="{C55993D0-D9B6-46E4-BBE2-7A0792F1173B}"/>
              </a:ext>
            </a:extLst>
          </p:cNvPr>
          <p:cNvSpPr txBox="1"/>
          <p:nvPr/>
        </p:nvSpPr>
        <p:spPr>
          <a:xfrm>
            <a:off x="0" y="558528"/>
            <a:ext cx="4860032" cy="2166530"/>
          </a:xfrm>
          <a:prstGeom prst="rect">
            <a:avLst/>
          </a:prstGeom>
        </p:spPr>
        <p:txBody>
          <a:bodyPr vert="horz" lIns="91440" tIns="45720" rIns="91440" bIns="45720" rtlCol="0">
            <a:noAutofit/>
          </a:bodyPr>
          <a:lstStyle/>
          <a:p>
            <a:pPr marL="285750" indent="-228600">
              <a:lnSpc>
                <a:spcPct val="90000"/>
              </a:lnSpc>
              <a:spcBef>
                <a:spcPts val="600"/>
              </a:spcBef>
              <a:spcAft>
                <a:spcPts val="60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I</a:t>
            </a:r>
            <a:r>
              <a:rPr lang="en-US" sz="1400" dirty="0">
                <a:effectLst/>
                <a:latin typeface="Arial" panose="020B0604020202020204" pitchFamily="34" charset="0"/>
                <a:ea typeface="+mn-ea"/>
                <a:cs typeface="Arial" panose="020B0604020202020204" pitchFamily="34" charset="0"/>
              </a:rPr>
              <a:t>n pre-colonial times people mostly lived in villages and were governed by elders, under a headman.</a:t>
            </a:r>
          </a:p>
          <a:p>
            <a:pPr marL="285750" indent="-228600">
              <a:lnSpc>
                <a:spcPct val="90000"/>
              </a:lnSpc>
              <a:spcBef>
                <a:spcPts val="600"/>
              </a:spcBef>
              <a:spcAft>
                <a:spcPts val="600"/>
              </a:spcAft>
              <a:buFont typeface="Arial" panose="020B0604020202020204" pitchFamily="34" charset="0"/>
              <a:buChar char="•"/>
            </a:pPr>
            <a:r>
              <a:rPr lang="en-US" sz="1400" dirty="0">
                <a:latin typeface="Arial" panose="020B0604020202020204" pitchFamily="34" charset="0"/>
                <a:ea typeface="+mn-ea"/>
                <a:cs typeface="Arial" panose="020B0604020202020204" pitchFamily="34" charset="0"/>
              </a:rPr>
              <a:t>Th</a:t>
            </a:r>
            <a:r>
              <a:rPr lang="en-US" sz="1400" dirty="0">
                <a:effectLst/>
                <a:latin typeface="Arial" panose="020B0604020202020204" pitchFamily="34" charset="0"/>
                <a:ea typeface="+mn-ea"/>
                <a:cs typeface="Arial" panose="020B0604020202020204" pitchFamily="34" charset="0"/>
              </a:rPr>
              <a:t>e </a:t>
            </a:r>
            <a:r>
              <a:rPr lang="en-US" sz="1400" dirty="0">
                <a:latin typeface="Arial" panose="020B0604020202020204" pitchFamily="34" charset="0"/>
                <a:ea typeface="+mn-ea"/>
                <a:cs typeface="Arial" panose="020B0604020202020204" pitchFamily="34" charset="0"/>
              </a:rPr>
              <a:t>Wanga Kingdom</a:t>
            </a:r>
            <a:r>
              <a:rPr lang="en-US" sz="1400" dirty="0">
                <a:effectLst/>
                <a:latin typeface="Arial" panose="020B0604020202020204" pitchFamily="34" charset="0"/>
                <a:ea typeface="+mn-ea"/>
                <a:cs typeface="Arial" panose="020B0604020202020204" pitchFamily="34" charset="0"/>
              </a:rPr>
              <a:t> was established in western Kenya during</a:t>
            </a:r>
            <a:r>
              <a:rPr lang="en-US" sz="1400" dirty="0">
                <a:latin typeface="Arial" panose="020B0604020202020204" pitchFamily="34" charset="0"/>
                <a:cs typeface="Arial" panose="020B0604020202020204" pitchFamily="34" charset="0"/>
              </a:rPr>
              <a:t> the 18</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century. </a:t>
            </a:r>
            <a:r>
              <a:rPr lang="en-US" sz="1400" dirty="0">
                <a:effectLst/>
                <a:latin typeface="Arial" panose="020B0604020202020204" pitchFamily="34" charset="0"/>
                <a:ea typeface="+mn-ea"/>
                <a:cs typeface="Arial" panose="020B0604020202020204" pitchFamily="34" charset="0"/>
              </a:rPr>
              <a:t>Mumia </a:t>
            </a:r>
            <a:r>
              <a:rPr lang="en-US" sz="1400" dirty="0" err="1">
                <a:effectLst/>
                <a:latin typeface="Arial" panose="020B0604020202020204" pitchFamily="34" charset="0"/>
                <a:ea typeface="+mn-ea"/>
                <a:cs typeface="Arial" panose="020B0604020202020204" pitchFamily="34" charset="0"/>
              </a:rPr>
              <a:t>Nabongo</a:t>
            </a:r>
            <a:r>
              <a:rPr lang="en-US" sz="1400" dirty="0">
                <a:latin typeface="Arial" panose="020B0604020202020204" pitchFamily="34" charset="0"/>
                <a:ea typeface="+mn-ea"/>
                <a:cs typeface="Arial" panose="020B0604020202020204" pitchFamily="34" charset="0"/>
              </a:rPr>
              <a:t> became the 17</a:t>
            </a:r>
            <a:r>
              <a:rPr lang="en-US" sz="1400" baseline="30000" dirty="0">
                <a:latin typeface="Arial" panose="020B0604020202020204" pitchFamily="34" charset="0"/>
                <a:ea typeface="+mn-ea"/>
                <a:cs typeface="Arial" panose="020B0604020202020204" pitchFamily="34" charset="0"/>
              </a:rPr>
              <a:t>th</a:t>
            </a:r>
            <a:r>
              <a:rPr lang="en-US" sz="1400" dirty="0">
                <a:latin typeface="Arial" panose="020B0604020202020204" pitchFamily="34" charset="0"/>
                <a:ea typeface="+mn-ea"/>
                <a:cs typeface="Arial" panose="020B0604020202020204" pitchFamily="34" charset="0"/>
              </a:rPr>
              <a:t> </a:t>
            </a:r>
            <a:r>
              <a:rPr lang="en-US" sz="1400" dirty="0">
                <a:latin typeface="Arial" panose="020B0604020202020204" pitchFamily="34" charset="0"/>
                <a:cs typeface="Arial" panose="020B0604020202020204" pitchFamily="34" charset="0"/>
              </a:rPr>
              <a:t>king. </a:t>
            </a:r>
          </a:p>
          <a:p>
            <a:pPr marL="285750" indent="-228600">
              <a:lnSpc>
                <a:spcPct val="90000"/>
              </a:lnSpc>
              <a:spcBef>
                <a:spcPts val="600"/>
              </a:spcBef>
              <a:spcAft>
                <a:spcPts val="600"/>
              </a:spcAft>
              <a:buFont typeface="Arial" panose="020B0604020202020204" pitchFamily="34" charset="0"/>
              <a:buChar char="•"/>
            </a:pPr>
            <a:r>
              <a:rPr lang="en-US" sz="1400" dirty="0">
                <a:latin typeface="Arial" panose="020B0604020202020204" pitchFamily="34" charset="0"/>
                <a:ea typeface="微软雅黑" panose="020B0503020204020204" pitchFamily="34" charset="-122"/>
                <a:cs typeface="Arial" panose="020B0604020202020204" pitchFamily="34" charset="0"/>
              </a:rPr>
              <a:t>In the 18</a:t>
            </a:r>
            <a:r>
              <a:rPr lang="en-US" sz="1400" baseline="30000" dirty="0">
                <a:latin typeface="Arial" panose="020B0604020202020204" pitchFamily="34" charset="0"/>
                <a:ea typeface="微软雅黑" panose="020B0503020204020204" pitchFamily="34" charset="-122"/>
                <a:cs typeface="Arial" panose="020B0604020202020204" pitchFamily="34" charset="0"/>
              </a:rPr>
              <a:t>th</a:t>
            </a:r>
            <a:r>
              <a:rPr lang="en-US" sz="1400" dirty="0">
                <a:latin typeface="Arial" panose="020B0604020202020204" pitchFamily="34" charset="0"/>
                <a:ea typeface="微软雅黑" panose="020B0503020204020204" pitchFamily="34" charset="-122"/>
                <a:cs typeface="Arial" panose="020B0604020202020204" pitchFamily="34" charset="0"/>
              </a:rPr>
              <a:t> and 19</a:t>
            </a:r>
            <a:r>
              <a:rPr lang="en-US" sz="1400" baseline="30000" dirty="0">
                <a:latin typeface="Arial" panose="020B0604020202020204" pitchFamily="34" charset="0"/>
                <a:ea typeface="微软雅黑" panose="020B0503020204020204" pitchFamily="34" charset="-122"/>
                <a:cs typeface="Arial" panose="020B0604020202020204" pitchFamily="34" charset="0"/>
              </a:rPr>
              <a:t>th</a:t>
            </a:r>
            <a:r>
              <a:rPr lang="en-US" sz="1400" dirty="0">
                <a:latin typeface="Arial" panose="020B0604020202020204" pitchFamily="34" charset="0"/>
                <a:ea typeface="微软雅黑" panose="020B0503020204020204" pitchFamily="34" charset="-122"/>
                <a:cs typeface="Arial" panose="020B0604020202020204" pitchFamily="34" charset="0"/>
              </a:rPr>
              <a:t> centuries, Buganda became the most powerful kingdom in the region in what is now known as Uganda.</a:t>
            </a:r>
          </a:p>
          <a:p>
            <a:pPr marL="285750" indent="-228600">
              <a:lnSpc>
                <a:spcPct val="90000"/>
              </a:lnSpc>
              <a:spcBef>
                <a:spcPts val="600"/>
              </a:spcBef>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28600">
              <a:lnSpc>
                <a:spcPct val="90000"/>
              </a:lnSpc>
              <a:spcBef>
                <a:spcPts val="600"/>
              </a:spcBef>
              <a:spcAft>
                <a:spcPts val="600"/>
              </a:spcAft>
              <a:buFont typeface="Arial" panose="020B0604020202020204" pitchFamily="34" charset="0"/>
              <a:buChar char="•"/>
            </a:pPr>
            <a:endParaRPr lang="en-US" sz="1400" dirty="0">
              <a:effectLst/>
              <a:latin typeface="Arial" panose="020B0604020202020204" pitchFamily="34" charset="0"/>
              <a:ea typeface="+mn-ea"/>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0008"/>
            <a:ext cx="3744416" cy="249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60032" y="2811746"/>
            <a:ext cx="3240360" cy="892552"/>
          </a:xfrm>
          <a:prstGeom prst="rect">
            <a:avLst/>
          </a:prstGeom>
          <a:noFill/>
        </p:spPr>
        <p:txBody>
          <a:bodyPr wrap="square" lIns="0" tIns="0" rIns="0" bIns="0" rtlCol="0">
            <a:spAutoFit/>
          </a:bodyPr>
          <a:lstStyle/>
          <a:p>
            <a:r>
              <a:rPr lang="en-US" sz="1400" dirty="0"/>
              <a:t>The Last Pre-Colonial King of Buganda: Lulu </a:t>
            </a:r>
            <a:r>
              <a:rPr lang="en-US" sz="1400" dirty="0" err="1"/>
              <a:t>Jemimah</a:t>
            </a:r>
            <a:r>
              <a:rPr lang="en-US" sz="1400" dirty="0"/>
              <a:t> (1885), known as the </a:t>
            </a:r>
            <a:r>
              <a:rPr lang="en-US" sz="1400" dirty="0" err="1"/>
              <a:t>Kabaka</a:t>
            </a:r>
            <a:endParaRPr lang="en-US" sz="1400" dirty="0"/>
          </a:p>
          <a:p>
            <a:endParaRPr lang="en-US" sz="1600" b="1" dirty="0">
              <a:solidFill>
                <a:schemeClr val="accent6"/>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543196"/>
            <a:ext cx="3580656" cy="237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19972" y="4464294"/>
            <a:ext cx="2304256" cy="430887"/>
          </a:xfrm>
          <a:prstGeom prst="rect">
            <a:avLst/>
          </a:prstGeom>
          <a:noFill/>
        </p:spPr>
        <p:txBody>
          <a:bodyPr wrap="square" lIns="0" tIns="0" rIns="0" bIns="0" rtlCol="0">
            <a:spAutoFit/>
          </a:bodyPr>
          <a:lstStyle/>
          <a:p>
            <a:r>
              <a:rPr lang="en-US" sz="1400" dirty="0" err="1">
                <a:latin typeface="微软雅黑" panose="020B0503020204020204" pitchFamily="34" charset="-122"/>
                <a:ea typeface="微软雅黑" panose="020B0503020204020204" pitchFamily="34" charset="-122"/>
              </a:rPr>
              <a:t>Kabaka</a:t>
            </a:r>
            <a:r>
              <a:rPr lang="en-US" sz="1400" dirty="0">
                <a:latin typeface="微软雅黑" panose="020B0503020204020204" pitchFamily="34" charset="-122"/>
                <a:ea typeface="微软雅黑" panose="020B0503020204020204" pitchFamily="34" charset="-122"/>
              </a:rPr>
              <a:t> palace in Kampala today </a:t>
            </a:r>
          </a:p>
        </p:txBody>
      </p:sp>
    </p:spTree>
    <p:extLst>
      <p:ext uri="{BB962C8B-B14F-4D97-AF65-F5344CB8AC3E}">
        <p14:creationId xmlns:p14="http://schemas.microsoft.com/office/powerpoint/2010/main" val="7768273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17F3A-E4F2-46D0-A2F3-5713F927D7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4416" y="1059582"/>
            <a:ext cx="4536504" cy="3024336"/>
          </a:xfrm>
          <a:prstGeom prst="rect">
            <a:avLst/>
          </a:prstGeom>
          <a:noFill/>
          <a:ln>
            <a:noFill/>
          </a:ln>
        </p:spPr>
      </p:pic>
      <p:sp>
        <p:nvSpPr>
          <p:cNvPr id="5" name="TextBox 4">
            <a:extLst>
              <a:ext uri="{FF2B5EF4-FFF2-40B4-BE49-F238E27FC236}">
                <a16:creationId xmlns:a16="http://schemas.microsoft.com/office/drawing/2014/main" id="{36822737-5FEB-4E40-86E4-EE91DAC90D2A}"/>
              </a:ext>
            </a:extLst>
          </p:cNvPr>
          <p:cNvSpPr txBox="1"/>
          <p:nvPr/>
        </p:nvSpPr>
        <p:spPr>
          <a:xfrm>
            <a:off x="4701652" y="492810"/>
            <a:ext cx="2760786" cy="4253857"/>
          </a:xfrm>
          <a:prstGeom prst="rect">
            <a:avLst/>
          </a:prstGeom>
          <a:noFill/>
        </p:spPr>
        <p:txBody>
          <a:bodyPr wrap="square">
            <a:spAutoFit/>
          </a:bodyPr>
          <a:lstStyle/>
          <a:p>
            <a:pPr>
              <a:lnSpc>
                <a:spcPct val="150000"/>
              </a:lnSpc>
            </a:pPr>
            <a:r>
              <a:rPr lang="en-GB" sz="1400" dirty="0">
                <a:effectLst/>
                <a:latin typeface="Arial" panose="020B0604020202020204" pitchFamily="34" charset="0"/>
                <a:ea typeface="Times New Roman" panose="02020603050405020304" pitchFamily="18" charset="0"/>
              </a:rPr>
              <a:t>The slave trade flourished in Eastern Africa </a:t>
            </a:r>
            <a:r>
              <a:rPr lang="en-GB" sz="1400" dirty="0">
                <a:effectLst/>
                <a:latin typeface="Arial" panose="020B0604020202020204" pitchFamily="34" charset="0"/>
                <a:ea typeface="Calibri" panose="020F0502020204030204" pitchFamily="34" charset="0"/>
              </a:rPr>
              <a:t>in the 18th and 19th centuries, b</a:t>
            </a:r>
            <a:r>
              <a:rPr lang="en-GB" sz="1400" dirty="0">
                <a:latin typeface="Arial" panose="020B0604020202020204" pitchFamily="34" charset="0"/>
                <a:ea typeface="Calibri" panose="020F0502020204030204" pitchFamily="34" charset="0"/>
              </a:rPr>
              <a:t>y Arab slave traders. </a:t>
            </a:r>
          </a:p>
          <a:p>
            <a:pPr>
              <a:lnSpc>
                <a:spcPct val="150000"/>
              </a:lnSpc>
            </a:pPr>
            <a:endParaRPr lang="en-GB" sz="1400" dirty="0">
              <a:effectLst/>
              <a:latin typeface="Arial" panose="020B0604020202020204" pitchFamily="34" charset="0"/>
              <a:ea typeface="Calibri" panose="020F0502020204030204" pitchFamily="34" charset="0"/>
            </a:endParaRPr>
          </a:p>
          <a:p>
            <a:pPr>
              <a:lnSpc>
                <a:spcPct val="150000"/>
              </a:lnSpc>
            </a:pPr>
            <a:r>
              <a:rPr lang="en-GB" sz="1400" dirty="0">
                <a:effectLst/>
                <a:latin typeface="Arial" panose="020B0604020202020204" pitchFamily="34" charset="0"/>
                <a:ea typeface="Calibri" panose="020F0502020204030204" pitchFamily="34" charset="0"/>
              </a:rPr>
              <a:t>Over 50 000 slaves were sold annually in the Zanzibar markets. </a:t>
            </a:r>
          </a:p>
          <a:p>
            <a:pPr>
              <a:lnSpc>
                <a:spcPct val="150000"/>
              </a:lnSpc>
            </a:pPr>
            <a:endParaRPr lang="en-GB" sz="1400" dirty="0">
              <a:latin typeface="Arial" panose="020B0604020202020204" pitchFamily="34" charset="0"/>
              <a:ea typeface="Calibri" panose="020F0502020204030204" pitchFamily="34" charset="0"/>
            </a:endParaRPr>
          </a:p>
          <a:p>
            <a:pPr>
              <a:lnSpc>
                <a:spcPct val="150000"/>
              </a:lnSpc>
            </a:pPr>
            <a:r>
              <a:rPr lang="en-GB" sz="1400" dirty="0">
                <a:latin typeface="Arial" panose="020B0604020202020204" pitchFamily="34" charset="0"/>
                <a:ea typeface="Calibri" panose="020F0502020204030204" pitchFamily="34" charset="0"/>
              </a:rPr>
              <a:t>People were</a:t>
            </a:r>
            <a:r>
              <a:rPr lang="en-GB" sz="1400" dirty="0">
                <a:effectLst/>
                <a:latin typeface="Arial" panose="020B0604020202020204" pitchFamily="34" charset="0"/>
                <a:ea typeface="Calibri" panose="020F0502020204030204" pitchFamily="34" charset="0"/>
              </a:rPr>
              <a:t> captured, exported and auctioned </a:t>
            </a:r>
            <a:r>
              <a:rPr lang="en-GB" sz="1400" dirty="0">
                <a:effectLst/>
                <a:latin typeface="Arial" panose="020B0604020202020204" pitchFamily="34" charset="0"/>
                <a:ea typeface="Times New Roman" panose="02020603050405020304" pitchFamily="18" charset="0"/>
              </a:rPr>
              <a:t>in Morocco, Egypt, the Middle East </a:t>
            </a:r>
            <a:r>
              <a:rPr lang="en-GB" sz="1400" dirty="0">
                <a:effectLst/>
                <a:latin typeface="Arial" panose="020B0604020202020204" pitchFamily="34" charset="0"/>
                <a:ea typeface="Calibri" panose="020F0502020204030204" pitchFamily="34" charset="0"/>
              </a:rPr>
              <a:t>and Europe. </a:t>
            </a:r>
            <a:endParaRPr lang="en-GB" sz="1400" dirty="0"/>
          </a:p>
        </p:txBody>
      </p:sp>
      <p:sp>
        <p:nvSpPr>
          <p:cNvPr id="7" name="TextBox 6">
            <a:extLst>
              <a:ext uri="{FF2B5EF4-FFF2-40B4-BE49-F238E27FC236}">
                <a16:creationId xmlns:a16="http://schemas.microsoft.com/office/drawing/2014/main" id="{9B6CD986-4FFA-49BF-B251-76A08C658684}"/>
              </a:ext>
            </a:extLst>
          </p:cNvPr>
          <p:cNvSpPr txBox="1"/>
          <p:nvPr/>
        </p:nvSpPr>
        <p:spPr>
          <a:xfrm>
            <a:off x="108392" y="123478"/>
            <a:ext cx="1511280" cy="369332"/>
          </a:xfrm>
          <a:prstGeom prst="rect">
            <a:avLst/>
          </a:prstGeom>
          <a:noFill/>
        </p:spPr>
        <p:txBody>
          <a:bodyPr wrap="square">
            <a:spAutoFit/>
          </a:bodyPr>
          <a:lstStyle/>
          <a:p>
            <a:r>
              <a:rPr lang="en-GB">
                <a:solidFill>
                  <a:srgbClr val="C00000"/>
                </a:solidFill>
                <a:latin typeface="Arial" panose="020B0604020202020204" pitchFamily="34" charset="0"/>
                <a:ea typeface="Times New Roman" panose="02020603050405020304" pitchFamily="18" charset="0"/>
              </a:rPr>
              <a:t>S</a:t>
            </a:r>
            <a:r>
              <a:rPr lang="en-GB" sz="1800">
                <a:solidFill>
                  <a:srgbClr val="C00000"/>
                </a:solidFill>
                <a:effectLst/>
                <a:latin typeface="Arial" panose="020B0604020202020204" pitchFamily="34" charset="0"/>
                <a:ea typeface="Times New Roman" panose="02020603050405020304" pitchFamily="18" charset="0"/>
              </a:rPr>
              <a:t>lave </a:t>
            </a:r>
            <a:r>
              <a:rPr lang="en-GB">
                <a:solidFill>
                  <a:srgbClr val="C00000"/>
                </a:solidFill>
                <a:latin typeface="Arial" panose="020B0604020202020204" pitchFamily="34" charset="0"/>
                <a:ea typeface="Times New Roman" panose="02020603050405020304" pitchFamily="18" charset="0"/>
              </a:rPr>
              <a:t>T</a:t>
            </a:r>
            <a:r>
              <a:rPr lang="en-GB" sz="1800">
                <a:solidFill>
                  <a:srgbClr val="C00000"/>
                </a:solidFill>
                <a:effectLst/>
                <a:latin typeface="Arial" panose="020B0604020202020204" pitchFamily="34" charset="0"/>
                <a:ea typeface="Times New Roman" panose="02020603050405020304" pitchFamily="18" charset="0"/>
              </a:rPr>
              <a:t>rade </a:t>
            </a:r>
            <a:endParaRPr lang="en-GB">
              <a:solidFill>
                <a:srgbClr val="C00000"/>
              </a:solidFill>
            </a:endParaRPr>
          </a:p>
        </p:txBody>
      </p:sp>
    </p:spTree>
    <p:extLst>
      <p:ext uri="{BB962C8B-B14F-4D97-AF65-F5344CB8AC3E}">
        <p14:creationId xmlns:p14="http://schemas.microsoft.com/office/powerpoint/2010/main" val="390405188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41114-7B19-4902-93F6-EE425193F91D}"/>
              </a:ext>
            </a:extLst>
          </p:cNvPr>
          <p:cNvSpPr txBox="1"/>
          <p:nvPr/>
        </p:nvSpPr>
        <p:spPr>
          <a:xfrm>
            <a:off x="179953" y="500761"/>
            <a:ext cx="3890776" cy="2358146"/>
          </a:xfrm>
          <a:prstGeom prst="rect">
            <a:avLst/>
          </a:prstGeom>
          <a:noFill/>
        </p:spPr>
        <p:txBody>
          <a:bodyPr wrap="square">
            <a:spAutoFit/>
          </a:bodyPr>
          <a:lstStyle/>
          <a:p>
            <a:r>
              <a:rPr lang="en-GB" sz="1600" dirty="0">
                <a:latin typeface="Arial" panose="020B0604020202020204" pitchFamily="34" charset="0"/>
                <a:ea typeface="Microsoft YaHei" panose="020B0503020204020204" pitchFamily="34" charset="-122"/>
                <a:cs typeface="Arial" panose="020B0604020202020204" pitchFamily="34" charset="0"/>
              </a:rPr>
              <a:t>This invasion, division, occupation and colonisation of Africa by Europe took place between 1881 – 1914, sometimes known as </a:t>
            </a:r>
            <a:r>
              <a:rPr lang="en-GB" sz="1600" i="1" dirty="0">
                <a:latin typeface="Arial" panose="020B0604020202020204" pitchFamily="34" charset="0"/>
                <a:ea typeface="Microsoft YaHei" panose="020B0503020204020204" pitchFamily="34" charset="-122"/>
                <a:cs typeface="Arial" panose="020B0604020202020204" pitchFamily="34" charset="0"/>
              </a:rPr>
              <a:t>The New Imperialism.</a:t>
            </a:r>
          </a:p>
          <a:p>
            <a:endParaRPr lang="en-GB" sz="1600" i="1" dirty="0">
              <a:latin typeface="Arial" panose="020B0604020202020204" pitchFamily="34" charset="0"/>
              <a:ea typeface="Microsoft YaHei" panose="020B0503020204020204" pitchFamily="34" charset="-122"/>
              <a:cs typeface="Arial" panose="020B0604020202020204" pitchFamily="34" charset="0"/>
            </a:endParaRPr>
          </a:p>
          <a:p>
            <a:pPr>
              <a:lnSpc>
                <a:spcPct val="107000"/>
              </a:lnSpc>
              <a:spcAft>
                <a:spcPts val="900"/>
              </a:spcAft>
            </a:pPr>
            <a:r>
              <a:rPr lang="en-GB" sz="1600" dirty="0">
                <a:latin typeface="Arial" panose="020B0604020202020204" pitchFamily="34" charset="0"/>
                <a:ea typeface="Times New Roman" panose="02020603050405020304" pitchFamily="18" charset="0"/>
                <a:cs typeface="Arial" panose="020B0604020202020204" pitchFamily="34" charset="0"/>
              </a:rPr>
              <a:t>European powers divided up Africa among themselves, often separating ethnic groups and communities due to the creation of arbitrary borders.</a:t>
            </a:r>
          </a:p>
        </p:txBody>
      </p:sp>
      <p:sp>
        <p:nvSpPr>
          <p:cNvPr id="8" name="TextBox 7">
            <a:extLst>
              <a:ext uri="{FF2B5EF4-FFF2-40B4-BE49-F238E27FC236}">
                <a16:creationId xmlns:a16="http://schemas.microsoft.com/office/drawing/2014/main" id="{56D8C2CF-3878-4E4D-87F2-35A50EDC7627}"/>
              </a:ext>
            </a:extLst>
          </p:cNvPr>
          <p:cNvSpPr txBox="1"/>
          <p:nvPr/>
        </p:nvSpPr>
        <p:spPr>
          <a:xfrm>
            <a:off x="4644008" y="4583958"/>
            <a:ext cx="3685722" cy="261610"/>
          </a:xfrm>
          <a:prstGeom prst="rect">
            <a:avLst/>
          </a:prstGeom>
          <a:noFill/>
        </p:spPr>
        <p:txBody>
          <a:bodyPr wrap="square">
            <a:spAutoFit/>
          </a:bodyPr>
          <a:lstStyle/>
          <a:p>
            <a:r>
              <a:rPr lang="en-GB" sz="1100" b="1" dirty="0">
                <a:latin typeface="Arial" panose="020B0604020202020204" pitchFamily="34" charset="0"/>
                <a:ea typeface="Calibri" panose="020F0502020204030204" pitchFamily="34" charset="0"/>
                <a:cs typeface="Arial" panose="020B0604020202020204" pitchFamily="34" charset="0"/>
              </a:rPr>
              <a:t>Map of Division of Africa amongst Coloniser Nations</a:t>
            </a:r>
            <a:endParaRPr lang="en-GB" sz="1100" b="1" dirty="0">
              <a:latin typeface="Arial" panose="020B0604020202020204" pitchFamily="34" charset="0"/>
              <a:cs typeface="Arial" panose="020B0604020202020204" pitchFamily="34" charset="0"/>
            </a:endParaRPr>
          </a:p>
        </p:txBody>
      </p:sp>
      <p:pic>
        <p:nvPicPr>
          <p:cNvPr id="13" name="Picture 12" descr="Map&#10;&#10;Description automatically generated">
            <a:extLst>
              <a:ext uri="{FF2B5EF4-FFF2-40B4-BE49-F238E27FC236}">
                <a16:creationId xmlns:a16="http://schemas.microsoft.com/office/drawing/2014/main" id="{9022C281-CFAD-48CC-977A-DFB3F82DD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500761"/>
            <a:ext cx="4139950" cy="4083197"/>
          </a:xfrm>
          <a:prstGeom prst="rect">
            <a:avLst/>
          </a:prstGeom>
        </p:spPr>
      </p:pic>
      <p:sp>
        <p:nvSpPr>
          <p:cNvPr id="9" name="TextBox 8">
            <a:extLst>
              <a:ext uri="{FF2B5EF4-FFF2-40B4-BE49-F238E27FC236}">
                <a16:creationId xmlns:a16="http://schemas.microsoft.com/office/drawing/2014/main" id="{B3EA55F0-C30E-4D22-A78C-1E0D43C1E7BD}"/>
              </a:ext>
            </a:extLst>
          </p:cNvPr>
          <p:cNvSpPr txBox="1"/>
          <p:nvPr/>
        </p:nvSpPr>
        <p:spPr>
          <a:xfrm>
            <a:off x="179512" y="19257"/>
            <a:ext cx="4824536" cy="456535"/>
          </a:xfrm>
          <a:prstGeom prst="rect">
            <a:avLst/>
          </a:prstGeom>
          <a:noFill/>
        </p:spPr>
        <p:txBody>
          <a:bodyPr wrap="square">
            <a:spAutoFit/>
          </a:bodyPr>
          <a:lstStyle/>
          <a:p>
            <a:pPr>
              <a:lnSpc>
                <a:spcPct val="150000"/>
              </a:lnSpc>
            </a:pP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The </a:t>
            </a:r>
            <a:r>
              <a:rPr lang="en-GB" b="1" dirty="0">
                <a:solidFill>
                  <a:srgbClr val="C00000"/>
                </a:solidFill>
                <a:latin typeface="Arial" panose="020B0604020202020204" pitchFamily="34" charset="0"/>
                <a:ea typeface="Calibri" panose="020F0502020204030204" pitchFamily="34" charset="0"/>
                <a:cs typeface="Arial" panose="020B0604020202020204" pitchFamily="34" charset="0"/>
              </a:rPr>
              <a:t>Partition and </a:t>
            </a:r>
            <a:r>
              <a:rPr lang="en-GB" sz="1800" b="1" dirty="0">
                <a:solidFill>
                  <a:srgbClr val="C00000"/>
                </a:solidFill>
                <a:latin typeface="Arial" panose="020B0604020202020204" pitchFamily="34" charset="0"/>
                <a:ea typeface="Calibri" panose="020F0502020204030204" pitchFamily="34" charset="0"/>
                <a:cs typeface="Arial" panose="020B0604020202020204" pitchFamily="34" charset="0"/>
              </a:rPr>
              <a:t>Colonisation of Africa</a:t>
            </a:r>
          </a:p>
        </p:txBody>
      </p:sp>
      <p:pic>
        <p:nvPicPr>
          <p:cNvPr id="6" name="Picture 5" descr="The Berlin conference 1884-1885">
            <a:extLst>
              <a:ext uri="{FF2B5EF4-FFF2-40B4-BE49-F238E27FC236}">
                <a16:creationId xmlns:a16="http://schemas.microsoft.com/office/drawing/2014/main" id="{B2954BC0-00D2-41BF-9030-B874849A8D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5022" y="3003798"/>
            <a:ext cx="2822136" cy="1754843"/>
          </a:xfrm>
          <a:prstGeom prst="rect">
            <a:avLst/>
          </a:prstGeom>
          <a:noFill/>
          <a:ln>
            <a:noFill/>
          </a:ln>
        </p:spPr>
      </p:pic>
      <p:sp>
        <p:nvSpPr>
          <p:cNvPr id="2" name="TextBox 1"/>
          <p:cNvSpPr txBox="1"/>
          <p:nvPr/>
        </p:nvSpPr>
        <p:spPr>
          <a:xfrm>
            <a:off x="3235608" y="3678418"/>
            <a:ext cx="1136248" cy="1169551"/>
          </a:xfrm>
          <a:prstGeom prst="rect">
            <a:avLst/>
          </a:prstGeom>
          <a:noFill/>
        </p:spPr>
        <p:txBody>
          <a:bodyPr wrap="square" lIns="0" tIns="0" rIns="0" bIns="0" rtlCol="0">
            <a:spAutoFit/>
          </a:bodyPr>
          <a:lstStyle/>
          <a:p>
            <a:r>
              <a:rPr lang="en-GB" sz="1200" dirty="0">
                <a:latin typeface="Arial" panose="020B0604020202020204" pitchFamily="34" charset="0"/>
                <a:ea typeface="Times New Roman" panose="02020603050405020304" pitchFamily="18" charset="0"/>
                <a:cs typeface="Arial" panose="020B0604020202020204" pitchFamily="34" charset="0"/>
              </a:rPr>
              <a:t>T</a:t>
            </a:r>
            <a:r>
              <a:rPr lang="en-GB" sz="1200" dirty="0">
                <a:latin typeface="Arial" panose="020B0604020202020204" pitchFamily="34" charset="0"/>
                <a:ea typeface="Calibri" panose="020F0502020204030204" pitchFamily="34" charset="0"/>
                <a:cs typeface="Arial" panose="020B0604020202020204" pitchFamily="34" charset="0"/>
              </a:rPr>
              <a:t>he Scramble for Africa: </a:t>
            </a:r>
          </a:p>
          <a:p>
            <a:r>
              <a:rPr lang="en-GB" sz="1200" dirty="0">
                <a:latin typeface="Arial" panose="020B0604020202020204" pitchFamily="34" charset="0"/>
                <a:ea typeface="Microsoft YaHei" panose="020B0503020204020204" pitchFamily="34" charset="-122"/>
                <a:cs typeface="Arial" panose="020B0604020202020204" pitchFamily="34" charset="0"/>
              </a:rPr>
              <a:t>The Berlin Conference</a:t>
            </a:r>
          </a:p>
          <a:p>
            <a:r>
              <a:rPr lang="en-GB" sz="1200" dirty="0">
                <a:latin typeface="Arial" panose="020B0604020202020204" pitchFamily="34" charset="0"/>
                <a:ea typeface="Microsoft YaHei" panose="020B0503020204020204" pitchFamily="34" charset="-122"/>
                <a:cs typeface="Arial" panose="020B0604020202020204" pitchFamily="34" charset="0"/>
              </a:rPr>
              <a:t>(1884 – 1885)</a:t>
            </a:r>
            <a:endParaRPr lang="en-GB" sz="1200" dirty="0"/>
          </a:p>
          <a:p>
            <a:endParaRPr lang="en-US" sz="16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001250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F1F3F4-1177-4C3C-8652-F2A8388ED2DE}"/>
              </a:ext>
            </a:extLst>
          </p:cNvPr>
          <p:cNvSpPr txBox="1"/>
          <p:nvPr/>
        </p:nvSpPr>
        <p:spPr>
          <a:xfrm>
            <a:off x="323528" y="51471"/>
            <a:ext cx="4392488" cy="523220"/>
          </a:xfrm>
          <a:prstGeom prst="rect">
            <a:avLst/>
          </a:prstGeom>
          <a:noFill/>
        </p:spPr>
        <p:txBody>
          <a:bodyPr wrap="square">
            <a:spAutoFit/>
          </a:bodyPr>
          <a:lstStyle/>
          <a:p>
            <a:r>
              <a:rPr lang="en-GB" sz="2800" dirty="0">
                <a:solidFill>
                  <a:srgbClr val="C00000"/>
                </a:solidFill>
                <a:effectLst>
                  <a:outerShdw blurRad="38100" dist="38100" dir="2700000" algn="tl">
                    <a:srgbClr val="000000">
                      <a:alpha val="43137"/>
                    </a:srgbClr>
                  </a:outerShdw>
                </a:effectLst>
                <a:ea typeface="Calibri" panose="020F0502020204030204" pitchFamily="34" charset="0"/>
              </a:rPr>
              <a:t>Colonisation of East Africa</a:t>
            </a:r>
            <a:endParaRPr lang="en-GB" sz="2800" dirty="0">
              <a:solidFill>
                <a:srgbClr val="C0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485A8835-0CA5-4E59-B0A2-B756C7B7C86E}"/>
              </a:ext>
            </a:extLst>
          </p:cNvPr>
          <p:cNvSpPr txBox="1"/>
          <p:nvPr/>
        </p:nvSpPr>
        <p:spPr>
          <a:xfrm>
            <a:off x="148242" y="915566"/>
            <a:ext cx="6048672" cy="364516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The Somali nation was divided by Britain, France and Italy, whilst Uganda became a British</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protectorate in 1894. </a:t>
            </a:r>
          </a:p>
          <a:p>
            <a:pPr marL="285750" indent="-285750">
              <a:lnSpc>
                <a:spcPct val="107000"/>
              </a:lnSpc>
              <a:spcAft>
                <a:spcPts val="8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The British Government founded the Eastern African Protectorate in 1895 and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Kenya was </a:t>
            </a:r>
            <a:r>
              <a:rPr lang="en-GB" sz="1600" dirty="0">
                <a:latin typeface="Arial" panose="020B0604020202020204" pitchFamily="34" charset="0"/>
                <a:ea typeface="Times New Roman" panose="02020603050405020304" pitchFamily="18" charset="0"/>
                <a:cs typeface="Arial" panose="020B0604020202020204" pitchFamily="34" charset="0"/>
              </a:rPr>
              <a:t>officially declared a British colony in 1920.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Many Indians were brought by the British to build the Kenya Uganda Railway Line and also to trade. In the 1890s, 32,000 Indians arrived as indentured labourers. Although most returned to India, some settled and made a new life.</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Africans and the Asians were banned from direct political participation until 1944.</a:t>
            </a:r>
          </a:p>
          <a:p>
            <a:pPr>
              <a:lnSpc>
                <a:spcPct val="107000"/>
              </a:lnSpc>
              <a:spcAft>
                <a:spcPts val="8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4" name="Picture 5" descr="British East Africa | historical states, United Kingdom | Britan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59482"/>
            <a:ext cx="269863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527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1D7AE-317F-4887-BAD8-25CAF86E24BA}"/>
              </a:ext>
            </a:extLst>
          </p:cNvPr>
          <p:cNvSpPr txBox="1"/>
          <p:nvPr/>
        </p:nvSpPr>
        <p:spPr>
          <a:xfrm>
            <a:off x="0" y="0"/>
            <a:ext cx="7452320" cy="338554"/>
          </a:xfrm>
          <a:prstGeom prst="rect">
            <a:avLst/>
          </a:prstGeom>
          <a:noFill/>
        </p:spPr>
        <p:txBody>
          <a:bodyPr wrap="square">
            <a:spAutoFit/>
          </a:bodyPr>
          <a:lstStyle/>
          <a:p>
            <a:pPr lvl="0" eaLnBrk="0" hangingPunct="0"/>
            <a:r>
              <a:rPr kumimoji="0" lang="en-GB" altLang="en-US" sz="160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African Resistance</a:t>
            </a:r>
          </a:p>
        </p:txBody>
      </p:sp>
      <p:sp>
        <p:nvSpPr>
          <p:cNvPr id="6" name="TextBox 5">
            <a:extLst>
              <a:ext uri="{FF2B5EF4-FFF2-40B4-BE49-F238E27FC236}">
                <a16:creationId xmlns:a16="http://schemas.microsoft.com/office/drawing/2014/main" id="{C4E3DF5A-E474-4152-B350-5E8CBB5AE9F9}"/>
              </a:ext>
            </a:extLst>
          </p:cNvPr>
          <p:cNvSpPr txBox="1"/>
          <p:nvPr/>
        </p:nvSpPr>
        <p:spPr>
          <a:xfrm>
            <a:off x="0" y="446187"/>
            <a:ext cx="7020272" cy="1345433"/>
          </a:xfrm>
          <a:prstGeom prst="rect">
            <a:avLst/>
          </a:prstGeom>
          <a:noFill/>
        </p:spPr>
        <p:txBody>
          <a:bodyPr wrap="square">
            <a:spAutoFit/>
          </a:bodyPr>
          <a:lstStyle/>
          <a:p>
            <a:pPr eaLnBrk="0" hangingPunct="0">
              <a:lnSpc>
                <a:spcPct val="150000"/>
              </a:lnSpc>
            </a:pPr>
            <a:r>
              <a:rPr lang="en-GB" altLang="en-US" sz="1400" dirty="0">
                <a:latin typeface="+mn-lt"/>
                <a:ea typeface="Times New Roman" panose="02020603050405020304" pitchFamily="18" charset="0"/>
                <a:cs typeface="Arial" panose="020B0604020202020204" pitchFamily="34" charset="0"/>
              </a:rPr>
              <a:t>The </a:t>
            </a:r>
            <a:r>
              <a:rPr lang="en-GB" altLang="en-US" sz="1400" dirty="0" err="1">
                <a:latin typeface="+mn-lt"/>
                <a:ea typeface="Times New Roman" panose="02020603050405020304" pitchFamily="18" charset="0"/>
                <a:cs typeface="Arial" panose="020B0604020202020204" pitchFamily="34" charset="0"/>
              </a:rPr>
              <a:t>Maji</a:t>
            </a:r>
            <a:r>
              <a:rPr lang="en-GB" altLang="en-US" sz="1400" dirty="0">
                <a:latin typeface="+mn-lt"/>
                <a:ea typeface="Times New Roman" panose="02020603050405020304" pitchFamily="18" charset="0"/>
                <a:cs typeface="Arial" panose="020B0604020202020204" pitchFamily="34" charset="0"/>
              </a:rPr>
              <a:t> </a:t>
            </a:r>
            <a:r>
              <a:rPr lang="en-GB" altLang="en-US" sz="1400" dirty="0" err="1">
                <a:latin typeface="+mn-lt"/>
                <a:ea typeface="Times New Roman" panose="02020603050405020304" pitchFamily="18" charset="0"/>
                <a:cs typeface="Arial" panose="020B0604020202020204" pitchFamily="34" charset="0"/>
              </a:rPr>
              <a:t>Maji</a:t>
            </a:r>
            <a:r>
              <a:rPr lang="en-GB" altLang="en-US" sz="1400" dirty="0">
                <a:latin typeface="+mn-lt"/>
                <a:ea typeface="Times New Roman" panose="02020603050405020304" pitchFamily="18" charset="0"/>
                <a:cs typeface="Arial" panose="020B0604020202020204" pitchFamily="34" charset="0"/>
              </a:rPr>
              <a:t> Rebellion (1905 – 1907) was instigated by </a:t>
            </a:r>
            <a:r>
              <a:rPr lang="en-GB" altLang="en-US" sz="1400" dirty="0" err="1">
                <a:latin typeface="+mn-lt"/>
                <a:ea typeface="Times New Roman" panose="02020603050405020304" pitchFamily="18" charset="0"/>
                <a:cs typeface="Arial" panose="020B0604020202020204" pitchFamily="34" charset="0"/>
              </a:rPr>
              <a:t>Kinjeketile</a:t>
            </a:r>
            <a:r>
              <a:rPr lang="en-GB" altLang="en-US" sz="1400" dirty="0">
                <a:latin typeface="+mn-lt"/>
                <a:ea typeface="Times New Roman" panose="02020603050405020304" pitchFamily="18" charset="0"/>
                <a:cs typeface="Arial" panose="020B0604020202020204" pitchFamily="34" charset="0"/>
              </a:rPr>
              <a:t> </a:t>
            </a:r>
            <a:r>
              <a:rPr lang="en-GB" altLang="en-US" sz="1400" dirty="0" err="1">
                <a:latin typeface="+mn-lt"/>
                <a:ea typeface="Times New Roman" panose="02020603050405020304" pitchFamily="18" charset="0"/>
                <a:cs typeface="Arial" panose="020B0604020202020204" pitchFamily="34" charset="0"/>
              </a:rPr>
              <a:t>Ngwale</a:t>
            </a:r>
            <a:r>
              <a:rPr lang="en-GB" altLang="en-US" sz="1400" dirty="0">
                <a:latin typeface="+mn-lt"/>
                <a:ea typeface="Times New Roman" panose="02020603050405020304" pitchFamily="18" charset="0"/>
                <a:cs typeface="Arial" panose="020B0604020202020204" pitchFamily="34" charset="0"/>
              </a:rPr>
              <a:t>. He sprinkled 'sacred/ holy water' (</a:t>
            </a:r>
            <a:r>
              <a:rPr lang="en-GB" altLang="en-US" sz="1400" i="1" dirty="0">
                <a:latin typeface="+mn-lt"/>
                <a:ea typeface="Times New Roman" panose="02020603050405020304" pitchFamily="18" charset="0"/>
                <a:cs typeface="Arial" panose="020B0604020202020204" pitchFamily="34" charset="0"/>
              </a:rPr>
              <a:t>Maji Maji</a:t>
            </a:r>
            <a:r>
              <a:rPr lang="en-GB" altLang="en-US" sz="1400" dirty="0">
                <a:latin typeface="+mn-lt"/>
                <a:ea typeface="Times New Roman" panose="02020603050405020304" pitchFamily="18" charset="0"/>
                <a:cs typeface="Arial" panose="020B0604020202020204" pitchFamily="34" charset="0"/>
              </a:rPr>
              <a:t>) on the people to protect them from harm.</a:t>
            </a:r>
          </a:p>
          <a:p>
            <a:pPr eaLnBrk="0" hangingPunct="0">
              <a:lnSpc>
                <a:spcPct val="150000"/>
              </a:lnSpc>
            </a:pPr>
            <a:r>
              <a:rPr lang="en-GB" altLang="en-US" sz="1400" dirty="0">
                <a:latin typeface="+mn-lt"/>
                <a:ea typeface="Times New Roman" panose="02020603050405020304" pitchFamily="18" charset="0"/>
                <a:cs typeface="Arial" panose="020B0604020202020204" pitchFamily="34" charset="0"/>
              </a:rPr>
              <a:t>Forced labour in cotton plantations and heavy taxes were causes </a:t>
            </a:r>
          </a:p>
          <a:p>
            <a:pPr eaLnBrk="0" hangingPunct="0">
              <a:lnSpc>
                <a:spcPct val="150000"/>
              </a:lnSpc>
            </a:pPr>
            <a:r>
              <a:rPr lang="en-GB" altLang="en-US" sz="1400" dirty="0">
                <a:latin typeface="+mn-lt"/>
                <a:ea typeface="Times New Roman" panose="02020603050405020304" pitchFamily="18" charset="0"/>
                <a:cs typeface="Arial" panose="020B0604020202020204" pitchFamily="34" charset="0"/>
              </a:rPr>
              <a:t>Between 250,000 and 300,000 Africans died mostly from the resulting famine. </a:t>
            </a:r>
          </a:p>
        </p:txBody>
      </p:sp>
      <p:sp>
        <p:nvSpPr>
          <p:cNvPr id="11" name="TextBox 10">
            <a:extLst>
              <a:ext uri="{FF2B5EF4-FFF2-40B4-BE49-F238E27FC236}">
                <a16:creationId xmlns:a16="http://schemas.microsoft.com/office/drawing/2014/main" id="{F163FF61-E6B7-49B4-8BE5-B8DAB68BE470}"/>
              </a:ext>
            </a:extLst>
          </p:cNvPr>
          <p:cNvSpPr txBox="1"/>
          <p:nvPr/>
        </p:nvSpPr>
        <p:spPr>
          <a:xfrm>
            <a:off x="263035" y="2406394"/>
            <a:ext cx="4110156" cy="375552"/>
          </a:xfrm>
          <a:prstGeom prst="rect">
            <a:avLst/>
          </a:prstGeom>
          <a:noFill/>
        </p:spPr>
        <p:txBody>
          <a:bodyPr wrap="square">
            <a:spAutoFit/>
          </a:bodyPr>
          <a:lstStyle/>
          <a:p>
            <a:pPr lvl="0" eaLnBrk="0" hangingPunct="0">
              <a:lnSpc>
                <a:spcPct val="150000"/>
              </a:lnSpc>
            </a:pPr>
            <a:r>
              <a:rPr kumimoji="0" lang="en-GB"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8" name="Picture 7" descr="Featured Image For Postponed – Marking 100 years of the Dervish Move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26" y="1982401"/>
            <a:ext cx="3758504" cy="2520280"/>
          </a:xfrm>
          <a:prstGeom prst="rect">
            <a:avLst/>
          </a:prstGeom>
          <a:noFill/>
          <a:ln>
            <a:noFill/>
          </a:ln>
        </p:spPr>
      </p:pic>
      <p:sp>
        <p:nvSpPr>
          <p:cNvPr id="2" name="TextBox 1"/>
          <p:cNvSpPr txBox="1"/>
          <p:nvPr/>
        </p:nvSpPr>
        <p:spPr>
          <a:xfrm>
            <a:off x="4047936" y="2703932"/>
            <a:ext cx="3312368" cy="1077218"/>
          </a:xfrm>
          <a:prstGeom prst="rect">
            <a:avLst/>
          </a:prstGeom>
          <a:noFill/>
        </p:spPr>
        <p:txBody>
          <a:bodyPr wrap="square" lIns="0" tIns="0" rIns="0" bIns="0" rtlCol="0">
            <a:spAutoFit/>
          </a:bodyPr>
          <a:lstStyle/>
          <a:p>
            <a:r>
              <a:rPr lang="en-GB" sz="1400" dirty="0"/>
              <a:t>In British Somaliland Mohammed Abdullah Hassan, a Dervish leader, united Somalis to lead a revolt lasting more than 20 years against British colonisation and Christian missions. </a:t>
            </a:r>
            <a:endParaRPr lang="en-US" sz="1400" b="1" dirty="0">
              <a:solidFill>
                <a:schemeClr val="accent6"/>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5384473"/>
      </p:ext>
    </p:extLst>
  </p:cSld>
  <p:clrMapOvr>
    <a:masterClrMapping/>
  </p:clrMapOvr>
  <p:transition spd="slow">
    <p:pull/>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3064</TotalTime>
  <Words>4925</Words>
  <Application>Microsoft Macintosh PowerPoint</Application>
  <PresentationFormat>On-screen Show (16:9)</PresentationFormat>
  <Paragraphs>176</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微软雅黑</vt:lpstr>
      <vt:lpstr>Arial</vt:lpstr>
      <vt:lpstr>Calibri</vt:lpstr>
      <vt:lpstr>inherit</vt:lpstr>
      <vt:lpstr>ReithSans</vt:lpstr>
      <vt:lpstr>Times New Roman</vt:lpstr>
      <vt:lpstr>Trebuchet MS</vt:lpstr>
      <vt:lpstr>Wingdings 3</vt:lpstr>
      <vt:lpstr>Facet</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Yvonne Ochwaya</dc:creator>
  <cp:lastModifiedBy>Seifu,AM (ug)</cp:lastModifiedBy>
  <cp:revision>264</cp:revision>
  <dcterms:created xsi:type="dcterms:W3CDTF">2021-01-01T21:21:40Z</dcterms:created>
  <dcterms:modified xsi:type="dcterms:W3CDTF">2024-10-18T14:03:53Z</dcterms:modified>
</cp:coreProperties>
</file>