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68" r:id="rId1"/>
    <p:sldMasterId id="2147483780" r:id="rId2"/>
  </p:sldMasterIdLst>
  <p:notesMasterIdLst>
    <p:notesMasterId r:id="rId23"/>
  </p:notesMasterIdLst>
  <p:sldIdLst>
    <p:sldId id="277" r:id="rId3"/>
    <p:sldId id="278" r:id="rId4"/>
    <p:sldId id="279" r:id="rId5"/>
    <p:sldId id="280" r:id="rId6"/>
    <p:sldId id="260" r:id="rId7"/>
    <p:sldId id="281" r:id="rId8"/>
    <p:sldId id="263" r:id="rId9"/>
    <p:sldId id="282" r:id="rId10"/>
    <p:sldId id="276" r:id="rId11"/>
    <p:sldId id="266" r:id="rId12"/>
    <p:sldId id="283" r:id="rId13"/>
    <p:sldId id="269" r:id="rId14"/>
    <p:sldId id="270" r:id="rId15"/>
    <p:sldId id="271" r:id="rId16"/>
    <p:sldId id="284" r:id="rId17"/>
    <p:sldId id="285" r:id="rId18"/>
    <p:sldId id="286" r:id="rId19"/>
    <p:sldId id="290" r:id="rId20"/>
    <p:sldId id="287" r:id="rId21"/>
    <p:sldId id="288"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EEE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0174" autoAdjust="0"/>
    <p:restoredTop sz="82675" autoAdjust="0"/>
  </p:normalViewPr>
  <p:slideViewPr>
    <p:cSldViewPr snapToGrid="0" snapToObjects="1">
      <p:cViewPr varScale="1">
        <p:scale>
          <a:sx n="92" d="100"/>
          <a:sy n="92" d="100"/>
        </p:scale>
        <p:origin x="488" y="19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F90990E-0950-47CB-80A7-1897F4E1DA82}" type="datetimeFigureOut">
              <a:rPr lang="en-GB" smtClean="0"/>
              <a:t>04/10/2024</a:t>
            </a:fld>
            <a:endParaRPr lang="en-GB"/>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6B7FE0C-550A-41D2-8467-EB0E71B4E94C}" type="slidenum">
              <a:rPr lang="en-GB" smtClean="0"/>
              <a:t>‹#›</a:t>
            </a:fld>
            <a:endParaRPr lang="en-GB"/>
          </a:p>
        </p:txBody>
      </p:sp>
    </p:spTree>
    <p:extLst>
      <p:ext uri="{BB962C8B-B14F-4D97-AF65-F5344CB8AC3E}">
        <p14:creationId xmlns:p14="http://schemas.microsoft.com/office/powerpoint/2010/main" val="38402816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journals.sagepub.com/doi/full/10.1177/2158244013499143"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6B7FE0C-550A-41D2-8467-EB0E71B4E94C}" type="slidenum">
              <a:rPr lang="en-GB" smtClean="0"/>
              <a:t>1</a:t>
            </a:fld>
            <a:endParaRPr lang="en-GB"/>
          </a:p>
        </p:txBody>
      </p:sp>
    </p:spTree>
    <p:extLst>
      <p:ext uri="{BB962C8B-B14F-4D97-AF65-F5344CB8AC3E}">
        <p14:creationId xmlns:p14="http://schemas.microsoft.com/office/powerpoint/2010/main" val="14470940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u="none"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The indigenous peoples were almost destroyed, and the ownership of their land was entirely transferred to the English colonial settlers and their descendants</a:t>
            </a:r>
            <a:r>
              <a:rPr lang="en-GB" sz="1200" u="non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The British also engaged in repeated systematic forms of economic warfare including the killing of livestock and burning of Aboriginal homes and crops. Thus, the Aboriginals were viciously forced by the British into abandoning their culture and assimilating to a colonial lifestyle. As well as overt violence, on arrival in Australia the British also brought with them diseases such as smallpox. Whilst the British had developed a resistance to the disease, the Aboriginal population </a:t>
            </a:r>
            <a:r>
              <a:rPr lang="en-GB"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was vulnerable to smallpox, meaning that thousands of aborigines died from British-brought epidemics. Between 1788 and 1900 the indigenous population was reduced by 90%.</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6B7FE0C-550A-41D2-8467-EB0E71B4E94C}" type="slidenum">
              <a:rPr lang="en-GB" smtClean="0"/>
              <a:t>11</a:t>
            </a:fld>
            <a:endParaRPr lang="en-GB"/>
          </a:p>
        </p:txBody>
      </p:sp>
    </p:spTree>
    <p:extLst>
      <p:ext uri="{BB962C8B-B14F-4D97-AF65-F5344CB8AC3E}">
        <p14:creationId xmlns:p14="http://schemas.microsoft.com/office/powerpoint/2010/main" val="28146038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solidFill>
                  <a:srgbClr val="333333"/>
                </a:solidFill>
                <a:effectLst/>
                <a:latin typeface="Calibri" panose="020F0502020204030204" pitchFamily="34" charset="0"/>
                <a:ea typeface="Times New Roman" panose="02020603050405020304" pitchFamily="18" charset="0"/>
              </a:rPr>
              <a:t>In 1843, </a:t>
            </a:r>
            <a:r>
              <a:rPr lang="en-GB" sz="1800" dirty="0" err="1">
                <a:solidFill>
                  <a:srgbClr val="333333"/>
                </a:solidFill>
                <a:effectLst/>
                <a:latin typeface="Calibri" panose="020F0502020204030204" pitchFamily="34" charset="0"/>
                <a:ea typeface="Times New Roman" panose="02020603050405020304" pitchFamily="18" charset="0"/>
              </a:rPr>
              <a:t>Yagan</a:t>
            </a:r>
            <a:r>
              <a:rPr lang="en-GB" sz="1800" dirty="0">
                <a:solidFill>
                  <a:srgbClr val="333333"/>
                </a:solidFill>
                <a:effectLst/>
                <a:latin typeface="Calibri" panose="020F0502020204030204" pitchFamily="34" charset="0"/>
                <a:ea typeface="Times New Roman" panose="02020603050405020304" pitchFamily="18" charset="0"/>
              </a:rPr>
              <a:t>, an indigenous man, told the advocate general of Victoria the following: “Why do you white people come in ships to our country and shoot down poor blackfellows who do not understand you—you listen to me! The wild blackfellows do not understand your laws, every living animal that roams the country, and every edible fruit that grows in the ground are common property.” </a:t>
            </a:r>
            <a:endParaRPr lang="en-GB" sz="1800" dirty="0">
              <a:effectLst/>
              <a:latin typeface="Times New Roman" panose="02020603050405020304" pitchFamily="18" charset="0"/>
              <a:ea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36B7FE0C-550A-41D2-8467-EB0E71B4E94C}" type="slidenum">
              <a:rPr lang="en-GB" smtClean="0"/>
              <a:t>12</a:t>
            </a:fld>
            <a:endParaRPr lang="en-GB"/>
          </a:p>
        </p:txBody>
      </p:sp>
    </p:spTree>
    <p:extLst>
      <p:ext uri="{BB962C8B-B14F-4D97-AF65-F5344CB8AC3E}">
        <p14:creationId xmlns:p14="http://schemas.microsoft.com/office/powerpoint/2010/main" val="19188650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err="1">
                <a:solidFill>
                  <a:srgbClr val="333333"/>
                </a:solidFill>
                <a:effectLst/>
                <a:latin typeface="Calibri" panose="020F0502020204030204" pitchFamily="34" charset="0"/>
                <a:ea typeface="Times New Roman" panose="02020603050405020304" pitchFamily="18" charset="0"/>
              </a:rPr>
              <a:t>Dalaipi</a:t>
            </a:r>
            <a:r>
              <a:rPr lang="en-GB" sz="1800" dirty="0">
                <a:solidFill>
                  <a:srgbClr val="333333"/>
                </a:solidFill>
                <a:effectLst/>
                <a:latin typeface="Calibri" panose="020F0502020204030204" pitchFamily="34" charset="0"/>
                <a:ea typeface="Times New Roman" panose="02020603050405020304" pitchFamily="18" charset="0"/>
              </a:rPr>
              <a:t>, an Aboriginal person living in Queensland in the late 19th century said: We were hunted from our ground, shot, poisoned, and had our daughters, sisters and wives taken from us. . .What a number were poisoned at Kilcoy […] They stole our ground where we used to get food, and when we got hungry and took a bit of flour or killed a bullock to eat, they shot us or poisoned us. All they give us now for our land is blanket once a year. (quoted in </a:t>
            </a:r>
            <a:r>
              <a:rPr lang="en-GB" sz="1800" u="sng" dirty="0">
                <a:solidFill>
                  <a:srgbClr val="006ACC"/>
                </a:solidFill>
                <a:effectLst/>
                <a:latin typeface="Calibri" panose="020F0502020204030204" pitchFamily="34" charset="0"/>
                <a:ea typeface="Times New Roman" panose="02020603050405020304" pitchFamily="18" charset="0"/>
                <a:hlinkClick r:id="rId3"/>
              </a:rPr>
              <a:t>Broome, 2002</a:t>
            </a:r>
            <a:r>
              <a:rPr lang="en-GB" sz="1800" dirty="0">
                <a:solidFill>
                  <a:srgbClr val="333333"/>
                </a:solidFill>
                <a:effectLst/>
                <a:latin typeface="Calibri" panose="020F0502020204030204" pitchFamily="34" charset="0"/>
                <a:ea typeface="Times New Roman" panose="02020603050405020304" pitchFamily="18" charset="0"/>
              </a:rPr>
              <a:t>, p. 55)</a:t>
            </a:r>
            <a:endParaRPr lang="en-GB" sz="1800" dirty="0">
              <a:effectLst/>
              <a:latin typeface="Times New Roman" panose="02020603050405020304" pitchFamily="18" charset="0"/>
              <a:ea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36B7FE0C-550A-41D2-8467-EB0E71B4E94C}" type="slidenum">
              <a:rPr lang="en-GB" smtClean="0"/>
              <a:t>13</a:t>
            </a:fld>
            <a:endParaRPr lang="en-GB"/>
          </a:p>
        </p:txBody>
      </p:sp>
    </p:spTree>
    <p:extLst>
      <p:ext uri="{BB962C8B-B14F-4D97-AF65-F5344CB8AC3E}">
        <p14:creationId xmlns:p14="http://schemas.microsoft.com/office/powerpoint/2010/main" val="38123392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u="non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 Aboriginal Australians heavily resisted British colonial rule. The British domination of Australia was violent, unjust and barbarous and up to 200,000 Aboriginal Australians lost their lives. Many fought to retain their land and culture, but others were forced to adapt to a British lifestyle. </a:t>
            </a:r>
            <a:endParaRPr lang="en-GB" sz="1800" u="none"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u="non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GB" sz="1800" u="none"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u="non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 frontier or ‘guerrilla war’ took place in Australia until the 1820’s, in which Aboriginal Australians used bush craft and guerrilla campaigns to resist the British, however they were ultimately overwhelmed by the force of colonial weapons. </a:t>
            </a:r>
            <a:r>
              <a:rPr lang="en-GB"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In a period of ‘pacification by force’ up to the 1880’s, large numbers of Aboriginal Australian’s were killed, and many others forced into labour work. The British massacred thousands and seized Aboriginal land and resources, plunging the remaining numbers into poverty.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u="sng"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Whilst Aboriginal massacres took place nationwide, the Myall Creek Massacre is one of the most notable.</a:t>
            </a:r>
            <a:r>
              <a:rPr lang="en-GB"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On the 10</a:t>
            </a:r>
            <a:r>
              <a:rPr lang="en-GB" sz="1800" baseline="30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 </a:t>
            </a:r>
            <a:r>
              <a:rPr lang="en-GB"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of June 1838, 28 innocent Aborigines were murdered by the British, with women, children and old men the majority of the victims. Whilst 7 out of the 12 colonists involved were hanged indicating some form of justice for the Aboriginals, these massacres were emblematic of events happening all over Australia where no justice was served.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u="sng"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It is estimated that by the 1920s the Aboriginal population had been reduced to 60,000. </a:t>
            </a:r>
            <a:r>
              <a:rPr lang="en-GB"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Despite the friendly appearance of some initial encounters, the British-Aboriginal relationship was dominated by violence and hostility.</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2223E1-FDD6-47E1-AF26-7A2277FA0A8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214853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u="non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Survivors of the frontier conflict were forcibly moved from their lands to reserves or missions, and by 1869 around 50% of the Aboriginal population in Victoria were living on missions or on a reserve. From the end of the 19</a:t>
            </a:r>
            <a:r>
              <a:rPr lang="en-GB" sz="1200" u="none" baseline="30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a:t>
            </a:r>
            <a:r>
              <a:rPr lang="en-GB" sz="1200" u="non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century, many laws were enforced throughout Australia to segregate and control Aboriginal movement, with the 1909 New South Wales Aborigines Protection Act the main legislation governing Aboriginal lives for the following 60 years.</a:t>
            </a:r>
            <a:endParaRPr lang="en-GB" sz="1200" u="none" dirty="0">
              <a:effectLst/>
              <a:latin typeface="Calibri" panose="020F0502020204030204" pitchFamily="34" charset="0"/>
              <a:ea typeface="Calibri" panose="020F0502020204030204" pitchFamily="34" charset="0"/>
              <a:cs typeface="Times New Roman" panose="02020603050405020304" pitchFamily="18" charset="0"/>
            </a:endParaRPr>
          </a:p>
          <a:p>
            <a:r>
              <a:rPr lang="en-GB" sz="1200" u="non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GB" sz="1200" u="none" dirty="0">
              <a:effectLst/>
              <a:latin typeface="Calibri" panose="020F0502020204030204" pitchFamily="34" charset="0"/>
              <a:ea typeface="Calibri" panose="020F0502020204030204" pitchFamily="34" charset="0"/>
              <a:cs typeface="Times New Roman" panose="02020603050405020304" pitchFamily="18" charset="0"/>
            </a:endParaRPr>
          </a:p>
          <a:p>
            <a:r>
              <a:rPr lang="en-GB" sz="1200" u="non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Laws were instigated between 1915 and 1918 authorising the removal of Aboriginal children from their families. This did great damage to Aboriginal communities. Girls were trained as domestic servants and boys to serve on farms. Often having their names changed, children were put into adoptive families and forbidden to speak their native language; they received almost no education and were continually exploited. Throughout the continent, entire communities of Aboriginal Australians were loaded into cattle trucks and taken hundreds of miles from their homes. Between 1910 and 1970, Government policies of assimilation saw between 10 and 33% of Aboriginal children being forcibly removed from their homes. These children became known as the ‘stolen generations.’ The act gave government officials the authority to move Aboriginals out of their towns and ban them from associating with white Australians. </a:t>
            </a:r>
            <a:endParaRPr lang="en-GB" sz="1200" u="none"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6B7FE0C-550A-41D2-8467-EB0E71B4E94C}" type="slidenum">
              <a:rPr lang="en-GB" smtClean="0"/>
              <a:t>15</a:t>
            </a:fld>
            <a:endParaRPr lang="en-GB"/>
          </a:p>
        </p:txBody>
      </p:sp>
    </p:spTree>
    <p:extLst>
      <p:ext uri="{BB962C8B-B14F-4D97-AF65-F5344CB8AC3E}">
        <p14:creationId xmlns:p14="http://schemas.microsoft.com/office/powerpoint/2010/main" val="32618384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White Australia continued to grow and develop, and in 1859, 6 distinct colonies (Queensland, New South Wales, Victoria, Tasmania and Southern Australia) were established. They were virtually independent of each other, but each had a parliament that was governed by Britain, subject to British laws, and had Queen Victoria as their sovereign leader. In 1901, the Federation of Australia joined the 6 colonies and formed one united continent: the commonwealth of Australia. </a:t>
            </a:r>
            <a:r>
              <a:rPr lang="en-GB" sz="1200" u="non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Through this process, Australia became a self-governing dominion of the British Empire. The Aboriginal population however, had been neglected, and held no rights or power in this new dispensation. </a:t>
            </a:r>
            <a:endParaRPr lang="en-GB" sz="1200" u="none"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6B7FE0C-550A-41D2-8467-EB0E71B4E94C}" type="slidenum">
              <a:rPr lang="en-GB" smtClean="0"/>
              <a:t>16</a:t>
            </a:fld>
            <a:endParaRPr lang="en-GB"/>
          </a:p>
        </p:txBody>
      </p:sp>
    </p:spTree>
    <p:extLst>
      <p:ext uri="{BB962C8B-B14F-4D97-AF65-F5344CB8AC3E}">
        <p14:creationId xmlns:p14="http://schemas.microsoft.com/office/powerpoint/2010/main" val="33561975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u="non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During the process of British colonisation, the Aboriginal population experienced a lack of basic human rights. </a:t>
            </a:r>
            <a:r>
              <a:rPr lang="en-GB" sz="1200" dirty="0">
                <a:solidFill>
                  <a:srgbClr val="111111"/>
                </a:solidFill>
                <a:effectLst/>
                <a:latin typeface="Calibri" panose="020F0502020204030204" pitchFamily="34" charset="0"/>
                <a:ea typeface="Calibri" panose="020F0502020204030204" pitchFamily="34" charset="0"/>
                <a:cs typeface="Calibri" panose="020F0502020204030204" pitchFamily="34" charset="0"/>
              </a:rPr>
              <a:t>The omission of Aboriginal and Torres Strait Islander people in the nation's constitution in 1901 has led to more than a century of debate over how best to recognise Australia's Indigenous people.</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1200"/>
              </a:spcAft>
            </a:pPr>
            <a:r>
              <a:rPr lang="en-GB" sz="1200" dirty="0">
                <a:solidFill>
                  <a:srgbClr val="111111"/>
                </a:solidFill>
                <a:effectLst/>
                <a:latin typeface="Calibri" panose="020F0502020204030204" pitchFamily="34" charset="0"/>
                <a:ea typeface="Times New Roman" panose="02020603050405020304" pitchFamily="18" charset="0"/>
                <a:cs typeface="Calibri" panose="020F0502020204030204" pitchFamily="34" charset="0"/>
              </a:rPr>
              <a:t>On 26</a:t>
            </a:r>
            <a:r>
              <a:rPr lang="en-GB" sz="1200" baseline="30000" dirty="0">
                <a:solidFill>
                  <a:srgbClr val="111111"/>
                </a:solidFill>
                <a:effectLst/>
                <a:latin typeface="Calibri" panose="020F0502020204030204" pitchFamily="34" charset="0"/>
                <a:ea typeface="Times New Roman" panose="02020603050405020304" pitchFamily="18" charset="0"/>
                <a:cs typeface="Calibri" panose="020F0502020204030204" pitchFamily="34" charset="0"/>
              </a:rPr>
              <a:t>th</a:t>
            </a:r>
            <a:r>
              <a:rPr lang="en-GB" sz="1200" dirty="0">
                <a:solidFill>
                  <a:srgbClr val="111111"/>
                </a:solidFill>
                <a:effectLst/>
                <a:latin typeface="Calibri" panose="020F0502020204030204" pitchFamily="34" charset="0"/>
                <a:ea typeface="Times New Roman" panose="02020603050405020304" pitchFamily="18" charset="0"/>
                <a:cs typeface="Calibri" panose="020F0502020204030204" pitchFamily="34" charset="0"/>
              </a:rPr>
              <a:t> of January 1938, a "Day of Mourning" protest to mark Australia Day took place at Australian Hall in Sydney. It came after years of campaigning by Aboriginal leaders (such as William Cooper, Jack Patten and Pearl Gibbs) for Indigenous representation in Parliament and the right to vote.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 1940 policy of assimilation aimed to absorb the Aboriginal population into the white community through removing children from families and undermining the Aboriginal society, an act which was devastating for both Aboriginal culture and communities. With self-government, Aboriginal Australians had restricted voting rights in federal elections, but </a:t>
            </a:r>
            <a:r>
              <a:rPr lang="en-GB" sz="1200" u="non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most Aboriginals didn’t have complete citizenship or voting rights until 1965, </a:t>
            </a:r>
            <a:r>
              <a:rPr lang="en-GB"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only 55 years ago.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6B7FE0C-550A-41D2-8467-EB0E71B4E94C}" type="slidenum">
              <a:rPr lang="en-GB" smtClean="0"/>
              <a:t>17</a:t>
            </a:fld>
            <a:endParaRPr lang="en-GB"/>
          </a:p>
        </p:txBody>
      </p:sp>
    </p:spTree>
    <p:extLst>
      <p:ext uri="{BB962C8B-B14F-4D97-AF65-F5344CB8AC3E}">
        <p14:creationId xmlns:p14="http://schemas.microsoft.com/office/powerpoint/2010/main" val="38132388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GB" dirty="0"/>
              <a:t>For aboriginal and Torres Strait Islander people, </a:t>
            </a:r>
            <a:r>
              <a:rPr lang="en-US" sz="1200" dirty="0"/>
              <a:t>Australia’s colonial history features oppression, devastating land and language dispossession, violence, and racism. </a:t>
            </a:r>
          </a:p>
          <a:p>
            <a:pPr fontAlgn="base"/>
            <a:r>
              <a:rPr lang="en-US" sz="1200" dirty="0"/>
              <a:t>Since the mid-20th century, Australians have taken big steps towards a just, equitable and reconciled nation. This journey reminds us that reconciliation is a work in progress. Generations of people have fort for meaningful change.</a:t>
            </a:r>
          </a:p>
          <a:p>
            <a:pPr fontAlgn="base"/>
            <a:endParaRPr lang="en-US" sz="1200" dirty="0"/>
          </a:p>
          <a:p>
            <a:pPr fontAlgn="base"/>
            <a:r>
              <a:rPr lang="en-US" sz="1200" dirty="0"/>
              <a:t>The Council for Aboriginal Reconciliation was established in 1991 with the goals of ‘promoting reconciliation’, ‘Undertaking a public awareness campaign’ and ‘establishing a network of Australians for reconciliation network’. This Council lead a significant amount of community organizing, campaigning and educating about the experiences of aboriginal Australians during the colonial period and continued oppression today. The Council came to an end in 2001, but the final report is worth reading and a lot of this work has been taken forward by other NGOs such as </a:t>
            </a:r>
            <a:r>
              <a:rPr lang="en-US" sz="1200" dirty="0" err="1"/>
              <a:t>Reconcilliation</a:t>
            </a:r>
            <a:r>
              <a:rPr lang="en-US" sz="1200" dirty="0"/>
              <a:t> Australia and </a:t>
            </a:r>
            <a:r>
              <a:rPr lang="en-US" sz="1200" dirty="0" err="1"/>
              <a:t>Narragunnawali</a:t>
            </a:r>
            <a:r>
              <a:rPr lang="en-US" sz="1200" dirty="0"/>
              <a:t>. </a:t>
            </a:r>
            <a:r>
              <a:rPr lang="en-US" sz="1200" dirty="0" err="1"/>
              <a:t>Narragunnawali</a:t>
            </a:r>
            <a:r>
              <a:rPr lang="en-US" sz="1200" dirty="0"/>
              <a:t> offers a significant library of education resources written by aboriginal Australians to share their history and perspectives on the way for future reconciliation. </a:t>
            </a:r>
          </a:p>
          <a:p>
            <a:endParaRPr lang="en-GB" dirty="0"/>
          </a:p>
        </p:txBody>
      </p:sp>
      <p:sp>
        <p:nvSpPr>
          <p:cNvPr id="4" name="Slide Number Placeholder 3"/>
          <p:cNvSpPr>
            <a:spLocks noGrp="1"/>
          </p:cNvSpPr>
          <p:nvPr>
            <p:ph type="sldNum" sz="quarter" idx="5"/>
          </p:nvPr>
        </p:nvSpPr>
        <p:spPr/>
        <p:txBody>
          <a:bodyPr/>
          <a:lstStyle/>
          <a:p>
            <a:fld id="{36B7FE0C-550A-41D2-8467-EB0E71B4E94C}" type="slidenum">
              <a:rPr lang="en-GB" smtClean="0"/>
              <a:t>18</a:t>
            </a:fld>
            <a:endParaRPr lang="en-GB"/>
          </a:p>
        </p:txBody>
      </p:sp>
    </p:spTree>
    <p:extLst>
      <p:ext uri="{BB962C8B-B14F-4D97-AF65-F5344CB8AC3E}">
        <p14:creationId xmlns:p14="http://schemas.microsoft.com/office/powerpoint/2010/main" val="17479610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In the late 20</a:t>
            </a:r>
            <a:r>
              <a:rPr lang="en-GB" sz="1200" baseline="30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a:t>
            </a:r>
            <a:r>
              <a:rPr lang="en-GB"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century post-colonial period, a call began for the Australian </a:t>
            </a:r>
            <a:r>
              <a:rPr lang="en-GB" sz="1200" u="non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Government to apologise for their treatment of the Aboriginal population. This was heavily resisted until 2008, when an apology was finally issued. Around 3% of Australia’s population today (about 800,000 people) has Aboriginal heritage. To this day the Aboriginal people are still working to retain their culture and community with varied success. </a:t>
            </a:r>
            <a:endParaRPr lang="en-GB" sz="1200" u="none"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a:p>
            <a:r>
              <a:rPr lang="en-GB" sz="1200" u="none" dirty="0">
                <a:solidFill>
                  <a:srgbClr val="202124"/>
                </a:solidFill>
                <a:effectLst/>
                <a:latin typeface="Calibri" panose="020F0502020204030204" pitchFamily="34" charset="0"/>
                <a:ea typeface="Calibri" panose="020F0502020204030204" pitchFamily="34" charset="0"/>
                <a:cs typeface="Calibri" panose="020F0502020204030204" pitchFamily="34" charset="0"/>
              </a:rPr>
              <a:t>Australia Day is a national public holiday on January 26. On that day in 1788. Governor Arthur Phillip raised the British flag to signal the beginning of the British colony. It was </a:t>
            </a:r>
            <a:r>
              <a:rPr lang="en-GB" sz="1200" u="none"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designed to “celebrate all the things we love about Australia: land, sense of fair go, lifestyle, democracy, the freedoms we enjoy, but particularly our people”.</a:t>
            </a:r>
            <a:r>
              <a:rPr lang="en-GB" sz="1200" u="none" dirty="0">
                <a:solidFill>
                  <a:srgbClr val="202124"/>
                </a:solidFill>
                <a:effectLst/>
                <a:latin typeface="Calibri" panose="020F0502020204030204" pitchFamily="34" charset="0"/>
                <a:ea typeface="Calibri" panose="020F0502020204030204" pitchFamily="34" charset="0"/>
                <a:cs typeface="Calibri" panose="020F0502020204030204" pitchFamily="34" charset="0"/>
              </a:rPr>
              <a:t> </a:t>
            </a:r>
            <a:endParaRPr lang="en-GB" sz="1200" u="none" dirty="0">
              <a:effectLst/>
              <a:latin typeface="Calibri" panose="020F0502020204030204" pitchFamily="34" charset="0"/>
              <a:ea typeface="Calibri" panose="020F0502020204030204" pitchFamily="34" charset="0"/>
              <a:cs typeface="Times New Roman" panose="02020603050405020304" pitchFamily="18" charset="0"/>
            </a:endParaRPr>
          </a:p>
          <a:p>
            <a:r>
              <a:rPr lang="en-GB" sz="1200" u="none" dirty="0">
                <a:solidFill>
                  <a:srgbClr val="202124"/>
                </a:solidFill>
                <a:effectLst/>
                <a:latin typeface="Calibri" panose="020F0502020204030204" pitchFamily="34" charset="0"/>
                <a:ea typeface="Calibri" panose="020F0502020204030204" pitchFamily="34" charset="0"/>
                <a:cs typeface="Calibri" panose="020F0502020204030204" pitchFamily="34" charset="0"/>
              </a:rPr>
              <a:t> </a:t>
            </a:r>
            <a:endParaRPr lang="en-GB" sz="1200" u="none" dirty="0">
              <a:effectLst/>
              <a:latin typeface="Calibri" panose="020F0502020204030204" pitchFamily="34" charset="0"/>
              <a:ea typeface="Calibri" panose="020F0502020204030204" pitchFamily="34" charset="0"/>
              <a:cs typeface="Times New Roman" panose="02020603050405020304" pitchFamily="18" charset="0"/>
            </a:endParaRPr>
          </a:p>
          <a:p>
            <a:r>
              <a:rPr lang="en-GB" sz="1200" u="none"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For many Aboriginal Australians this day is recognised as Survival Day or Invasion Day and there are yearly protests in major cities.</a:t>
            </a:r>
            <a:endParaRPr lang="en-GB" sz="1200" u="none"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6B7FE0C-550A-41D2-8467-EB0E71B4E94C}" type="slidenum">
              <a:rPr lang="en-GB" smtClean="0"/>
              <a:t>19</a:t>
            </a:fld>
            <a:endParaRPr lang="en-GB"/>
          </a:p>
        </p:txBody>
      </p:sp>
    </p:spTree>
    <p:extLst>
      <p:ext uri="{BB962C8B-B14F-4D97-AF65-F5344CB8AC3E}">
        <p14:creationId xmlns:p14="http://schemas.microsoft.com/office/powerpoint/2010/main" val="42705718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Video link: https://</a:t>
            </a:r>
            <a:r>
              <a:rPr lang="en-US" dirty="0" err="1"/>
              <a:t>www.youtube.com</a:t>
            </a:r>
            <a:r>
              <a:rPr lang="en-US" dirty="0"/>
              <a:t>/</a:t>
            </a:r>
            <a:r>
              <a:rPr lang="en-US" dirty="0" err="1"/>
              <a:t>watch?v</a:t>
            </a:r>
            <a:r>
              <a:rPr lang="en-US" dirty="0"/>
              <a:t>=G8czHlPYXew&amp;t=1s </a:t>
            </a:r>
          </a:p>
        </p:txBody>
      </p:sp>
      <p:sp>
        <p:nvSpPr>
          <p:cNvPr id="4" name="Slide Number Placeholder 3"/>
          <p:cNvSpPr>
            <a:spLocks noGrp="1"/>
          </p:cNvSpPr>
          <p:nvPr>
            <p:ph type="sldNum" sz="quarter" idx="5"/>
          </p:nvPr>
        </p:nvSpPr>
        <p:spPr/>
        <p:txBody>
          <a:bodyPr/>
          <a:lstStyle/>
          <a:p>
            <a:fld id="{36B7FE0C-550A-41D2-8467-EB0E71B4E94C}" type="slidenum">
              <a:rPr lang="en-GB" smtClean="0"/>
              <a:t>20</a:t>
            </a:fld>
            <a:endParaRPr lang="en-GB"/>
          </a:p>
        </p:txBody>
      </p:sp>
    </p:spTree>
    <p:extLst>
      <p:ext uri="{BB962C8B-B14F-4D97-AF65-F5344CB8AC3E}">
        <p14:creationId xmlns:p14="http://schemas.microsoft.com/office/powerpoint/2010/main" val="13594061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u="non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Australia is not only a vast country but also a continent. It is more than 30 times the area of the UK. </a:t>
            </a:r>
            <a:r>
              <a:rPr lang="en-GB"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English settlers considered it “</a:t>
            </a:r>
            <a:r>
              <a:rPr lang="en-GB" sz="120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a paradise on earth, for here laid one of the fairest domains ever created by nature. Permanent life-giving rivers meandered through its extensive plains; lush grasslands and forests flourished on its rich soil. The white men could scarcely believe their luck, as they penetrated further into undulating pastures and negotiable bushlands”. (quoted in Cannon, 1993)</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6B7FE0C-550A-41D2-8467-EB0E71B4E94C}" type="slidenum">
              <a:rPr lang="en-GB" smtClean="0"/>
              <a:t>3</a:t>
            </a:fld>
            <a:endParaRPr lang="en-GB"/>
          </a:p>
        </p:txBody>
      </p:sp>
    </p:spTree>
    <p:extLst>
      <p:ext uri="{BB962C8B-B14F-4D97-AF65-F5344CB8AC3E}">
        <p14:creationId xmlns:p14="http://schemas.microsoft.com/office/powerpoint/2010/main" val="27394902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Today we think of Australia as a predominantly white culture, adopting many British values and traditions. Britain’s influence on the country is apparent through the union jack on Australia’s national flag, and it would be easy to assume that Australia’s history began in Britain. </a:t>
            </a:r>
            <a:r>
              <a:rPr lang="en-GB" sz="1200" u="non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However, the country’s origins extend far beyond British settlement, so what did Australia look like before it was colonised by Britain? This is a map showing the 500 or so different ethnic groups that lived on the land. </a:t>
            </a:r>
            <a:endParaRPr lang="en-GB" sz="1200" u="none"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In 2020, only about 3% of the Australian population was of Aboriginal descent. </a:t>
            </a:r>
          </a:p>
          <a:p>
            <a:endParaRPr lang="en-US" dirty="0"/>
          </a:p>
        </p:txBody>
      </p:sp>
      <p:sp>
        <p:nvSpPr>
          <p:cNvPr id="4" name="Slide Number Placeholder 3"/>
          <p:cNvSpPr>
            <a:spLocks noGrp="1"/>
          </p:cNvSpPr>
          <p:nvPr>
            <p:ph type="sldNum" sz="quarter" idx="5"/>
          </p:nvPr>
        </p:nvSpPr>
        <p:spPr/>
        <p:txBody>
          <a:bodyPr/>
          <a:lstStyle/>
          <a:p>
            <a:fld id="{36B7FE0C-550A-41D2-8467-EB0E71B4E94C}" type="slidenum">
              <a:rPr lang="en-GB" smtClean="0"/>
              <a:t>4</a:t>
            </a:fld>
            <a:endParaRPr lang="en-GB"/>
          </a:p>
        </p:txBody>
      </p:sp>
    </p:spTree>
    <p:extLst>
      <p:ext uri="{BB962C8B-B14F-4D97-AF65-F5344CB8AC3E}">
        <p14:creationId xmlns:p14="http://schemas.microsoft.com/office/powerpoint/2010/main" val="31277078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u="non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It is estimated that the population reached about 750,000 before the arrival of colonialists.  In fact, Australia’s history precedes white settlement by approximately 50,000 years, when humans made the first land breach from south-east Asia to Australia. </a:t>
            </a:r>
            <a:endParaRPr lang="en-GB" sz="1800" u="none"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u="non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p>
          <a:p>
            <a:r>
              <a:rPr lang="en-GB" sz="1800" u="non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Aboriginal Australians are believed to have migrated to the continent from Asia thousands of years ago. Multiple theories suggest that outside of Africa, the Aboriginal population may be the oldest humans on earth having lived in Australia for 50,000 years. Divided between the Aboriginal Australians and the Torres Strait Islanders, there were around 750,000 people divided into 500 different ethnic groups or nations, speaking over 250 Aboriginal languages. They were hunter gatherers with a rich and vibrant culture, including art forms such as chanting, dancing and performing sacred rituals as well as singing, acting and mime. Storytelling forms an important part of their culture, with tales commonly engraved and painted onto flat stones and wooden boards. More well- known aspects of Aboriginal expression include ceremonial headdresses and the boomerang, which is still today seen as an emblem of Australia. </a:t>
            </a:r>
            <a:endParaRPr lang="en-GB" sz="1800" u="none" dirty="0">
              <a:effectLst/>
              <a:latin typeface="Calibri" panose="020F0502020204030204" pitchFamily="34" charset="0"/>
              <a:ea typeface="Calibri" panose="020F0502020204030204" pitchFamily="34" charset="0"/>
              <a:cs typeface="Times New Roman" panose="02020603050405020304" pitchFamily="18" charset="0"/>
            </a:endParaRPr>
          </a:p>
          <a:p>
            <a:pPr marL="450215"/>
            <a:r>
              <a:rPr lang="en-GB"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36B7FE0C-550A-41D2-8467-EB0E71B4E94C}" type="slidenum">
              <a:rPr lang="en-GB" smtClean="0"/>
              <a:t>5</a:t>
            </a:fld>
            <a:endParaRPr lang="en-GB"/>
          </a:p>
        </p:txBody>
      </p:sp>
    </p:spTree>
    <p:extLst>
      <p:ext uri="{BB962C8B-B14F-4D97-AF65-F5344CB8AC3E}">
        <p14:creationId xmlns:p14="http://schemas.microsoft.com/office/powerpoint/2010/main" val="22776556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rgbClr val="000000"/>
                </a:solidFill>
                <a:effectLst/>
                <a:latin typeface="Calibri" panose="020F0502020204030204" pitchFamily="34" charset="0"/>
                <a:ea typeface="Times New Roman" panose="02020603050405020304" pitchFamily="18" charset="0"/>
              </a:rPr>
              <a:t>Aboriginal comes from </a:t>
            </a:r>
            <a:r>
              <a:rPr lang="en-GB" sz="1200" u="none" kern="1200" dirty="0">
                <a:solidFill>
                  <a:srgbClr val="000000"/>
                </a:solidFill>
                <a:effectLst/>
                <a:latin typeface="Calibri" panose="020F0502020204030204" pitchFamily="34" charset="0"/>
                <a:ea typeface="Times New Roman" panose="02020603050405020304" pitchFamily="18" charset="0"/>
              </a:rPr>
              <a:t>the Latin. </a:t>
            </a:r>
            <a:r>
              <a:rPr lang="en-GB" sz="1200" i="1" u="none" kern="1200" dirty="0">
                <a:solidFill>
                  <a:srgbClr val="000000"/>
                </a:solidFill>
                <a:effectLst/>
                <a:latin typeface="Calibri" panose="020F0502020204030204" pitchFamily="34" charset="0"/>
                <a:ea typeface="Times New Roman" panose="02020603050405020304" pitchFamily="18" charset="0"/>
              </a:rPr>
              <a:t>Ab</a:t>
            </a:r>
            <a:r>
              <a:rPr lang="en-GB" sz="1200" u="none" kern="1200" dirty="0">
                <a:solidFill>
                  <a:srgbClr val="000000"/>
                </a:solidFill>
                <a:effectLst/>
                <a:latin typeface="Calibri" panose="020F0502020204030204" pitchFamily="34" charset="0"/>
                <a:ea typeface="Times New Roman" panose="02020603050405020304" pitchFamily="18" charset="0"/>
              </a:rPr>
              <a:t> means before and </a:t>
            </a:r>
            <a:r>
              <a:rPr lang="en-GB" sz="1200" i="1" u="none" kern="1200" dirty="0" err="1">
                <a:solidFill>
                  <a:srgbClr val="000000"/>
                </a:solidFill>
                <a:effectLst/>
                <a:latin typeface="Calibri" panose="020F0502020204030204" pitchFamily="34" charset="0"/>
                <a:ea typeface="Times New Roman" panose="02020603050405020304" pitchFamily="18" charset="0"/>
              </a:rPr>
              <a:t>origo</a:t>
            </a:r>
            <a:r>
              <a:rPr lang="en-GB" sz="1200" i="1" u="none" kern="1200" dirty="0">
                <a:solidFill>
                  <a:srgbClr val="000000"/>
                </a:solidFill>
                <a:effectLst/>
                <a:latin typeface="Calibri" panose="020F0502020204030204" pitchFamily="34" charset="0"/>
                <a:ea typeface="Times New Roman" panose="02020603050405020304" pitchFamily="18" charset="0"/>
              </a:rPr>
              <a:t> </a:t>
            </a:r>
            <a:r>
              <a:rPr lang="en-GB" sz="1200" u="none" kern="1200" dirty="0">
                <a:solidFill>
                  <a:srgbClr val="000000"/>
                </a:solidFill>
                <a:effectLst/>
                <a:latin typeface="Calibri" panose="020F0502020204030204" pitchFamily="34" charset="0"/>
                <a:ea typeface="Times New Roman" panose="02020603050405020304" pitchFamily="18" charset="0"/>
              </a:rPr>
              <a:t>means beginning or original. It expresses that Aboriginal people have lived</a:t>
            </a:r>
            <a:r>
              <a:rPr lang="en-US" sz="1200" u="none" kern="1200" dirty="0">
                <a:solidFill>
                  <a:srgbClr val="000000"/>
                </a:solidFill>
                <a:effectLst/>
                <a:latin typeface="Calibri" panose="020F0502020204030204" pitchFamily="34" charset="0"/>
                <a:ea typeface="Times New Roman" panose="02020603050405020304" pitchFamily="18" charset="0"/>
              </a:rPr>
              <a:t> in Australia from the beginning of time. </a:t>
            </a:r>
            <a:endParaRPr lang="en-GB" sz="1200" u="none" dirty="0">
              <a:effectLst/>
              <a:latin typeface="Times New Roman" panose="02020603050405020304" pitchFamily="18" charset="0"/>
              <a:ea typeface="Times New Roman" panose="02020603050405020304" pitchFamily="18" charset="0"/>
            </a:endParaRPr>
          </a:p>
          <a:p>
            <a:r>
              <a:rPr lang="en-US" sz="1200" u="none" kern="1200" dirty="0">
                <a:solidFill>
                  <a:srgbClr val="000000"/>
                </a:solidFill>
                <a:effectLst/>
                <a:latin typeface="Calibri" panose="020F0502020204030204" pitchFamily="34" charset="0"/>
                <a:ea typeface="Times New Roman" panose="02020603050405020304" pitchFamily="18" charset="0"/>
              </a:rPr>
              <a:t> </a:t>
            </a:r>
            <a:endParaRPr lang="en-GB" sz="1200" u="none" dirty="0">
              <a:effectLst/>
              <a:latin typeface="Times New Roman" panose="02020603050405020304" pitchFamily="18" charset="0"/>
              <a:ea typeface="Times New Roman" panose="02020603050405020304" pitchFamily="18" charset="0"/>
            </a:endParaRPr>
          </a:p>
          <a:p>
            <a:r>
              <a:rPr lang="en-US" sz="1200" u="none" kern="1200" dirty="0">
                <a:solidFill>
                  <a:srgbClr val="000000"/>
                </a:solidFill>
                <a:effectLst/>
                <a:latin typeface="Calibri" panose="020F0502020204030204" pitchFamily="34" charset="0"/>
                <a:ea typeface="Times New Roman" panose="02020603050405020304" pitchFamily="18" charset="0"/>
              </a:rPr>
              <a:t>Throughout the colonialist years, the indigenous peoples of Australia were called ‘Aborigine.’ This term lumped peoples of diverse cultures together, which many indigenous peoples found insulting, and for many the term ‘Aborigine’ has colonial connotations. “Aboriginal people are a diverse group of individuals, and the […] term ‘Aborigine’ is now no longer used as it has negative connotations imposed during colonization and can perpetuate prejudice and discrimination”. Maria </a:t>
            </a:r>
            <a:r>
              <a:rPr lang="en-US" sz="1200" u="none" kern="1200" dirty="0" err="1">
                <a:solidFill>
                  <a:srgbClr val="000000"/>
                </a:solidFill>
                <a:effectLst/>
                <a:latin typeface="Calibri" panose="020F0502020204030204" pitchFamily="34" charset="0"/>
                <a:ea typeface="Times New Roman" panose="02020603050405020304" pitchFamily="18" charset="0"/>
              </a:rPr>
              <a:t>Tomasic</a:t>
            </a:r>
            <a:r>
              <a:rPr lang="en-US" sz="1200" u="none" kern="1200" dirty="0">
                <a:solidFill>
                  <a:srgbClr val="000000"/>
                </a:solidFill>
                <a:effectLst/>
                <a:latin typeface="Calibri" panose="020F0502020204030204" pitchFamily="34" charset="0"/>
                <a:ea typeface="Times New Roman" panose="02020603050405020304" pitchFamily="18" charset="0"/>
              </a:rPr>
              <a:t>, president of the Royal Australian and New Zealand College of Psychiatrists.</a:t>
            </a:r>
            <a:endParaRPr lang="en-GB" sz="1200" u="none" dirty="0">
              <a:effectLst/>
              <a:latin typeface="Times New Roman" panose="02020603050405020304" pitchFamily="18" charset="0"/>
              <a:ea typeface="Times New Roman" panose="02020603050405020304" pitchFamily="18" charset="0"/>
            </a:endParaRPr>
          </a:p>
          <a:p>
            <a:r>
              <a:rPr lang="en-GB" sz="1200" b="1" u="non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GB" sz="1200" u="none" dirty="0">
              <a:effectLst/>
              <a:latin typeface="Calibri" panose="020F0502020204030204" pitchFamily="34" charset="0"/>
              <a:ea typeface="Calibri" panose="020F0502020204030204" pitchFamily="34" charset="0"/>
              <a:cs typeface="Times New Roman" panose="02020603050405020304" pitchFamily="18" charset="0"/>
            </a:endParaRPr>
          </a:p>
          <a:p>
            <a:r>
              <a:rPr lang="en-GB" sz="1200" u="non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For this presentation the indigenous </a:t>
            </a:r>
            <a:r>
              <a:rPr lang="en-GB"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population will be referred to as Aboriginal Australians, though terms such as First Peoples, First Nations and First Australians are now regularly used.</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6B7FE0C-550A-41D2-8467-EB0E71B4E94C}" type="slidenum">
              <a:rPr lang="en-GB" smtClean="0"/>
              <a:t>6</a:t>
            </a:fld>
            <a:endParaRPr lang="en-GB"/>
          </a:p>
        </p:txBody>
      </p:sp>
    </p:spTree>
    <p:extLst>
      <p:ext uri="{BB962C8B-B14F-4D97-AF65-F5344CB8AC3E}">
        <p14:creationId xmlns:p14="http://schemas.microsoft.com/office/powerpoint/2010/main" val="16651210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u="none" dirty="0">
                <a:solidFill>
                  <a:srgbClr val="202124"/>
                </a:solidFill>
                <a:effectLst/>
                <a:latin typeface="Calibri" panose="020F0502020204030204" pitchFamily="34" charset="0"/>
                <a:ea typeface="Calibri" panose="020F0502020204030204" pitchFamily="34" charset="0"/>
                <a:cs typeface="Calibri" panose="020F0502020204030204" pitchFamily="34" charset="0"/>
              </a:rPr>
              <a:t>For thousands of years, Indigenous communities have been caretakers of the environment, protecting their lands, respecting wildlife and utilizing traditional knowledge of sustainable practices passed down through generations. Today, they continue to safeguard some of the most biodiverse areas on the planet</a:t>
            </a:r>
            <a:r>
              <a:rPr lang="en-GB" sz="1800" u="none" dirty="0">
                <a:solidFill>
                  <a:srgbClr val="202124"/>
                </a:solidFill>
                <a:effectLst/>
                <a:latin typeface="Calibri Light" panose="020F0302020204030204" pitchFamily="34" charset="0"/>
                <a:ea typeface="Calibri" panose="020F0502020204030204" pitchFamily="34" charset="0"/>
                <a:cs typeface="Times New Roman" panose="02020603050405020304" pitchFamily="18" charset="0"/>
              </a:rPr>
              <a:t>.</a:t>
            </a:r>
            <a:endParaRPr lang="en-GB" sz="1800" u="none" dirty="0">
              <a:effectLst/>
              <a:latin typeface="Calibri" panose="020F0502020204030204" pitchFamily="34" charset="0"/>
              <a:ea typeface="Calibri" panose="020F0502020204030204" pitchFamily="34" charset="0"/>
              <a:cs typeface="Times New Roman" panose="02020603050405020304" pitchFamily="18" charset="0"/>
            </a:endParaRPr>
          </a:p>
          <a:p>
            <a:endParaRPr lang="en-US" u="none"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u="non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Another significant aspect of Aboriginal culture is their ‘dreaming relationship’ with the natural world, </a:t>
            </a:r>
            <a:r>
              <a:rPr lang="en-US" sz="1200" u="non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which is</a:t>
            </a:r>
            <a:r>
              <a:rPr lang="en-US" sz="1200" u="none" dirty="0"/>
              <a:t> based on the inter-relation of people with all things in nature. </a:t>
            </a:r>
            <a:r>
              <a:rPr lang="en-GB" sz="1200" u="non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According to Aboriginal philosophy, mythical beings shape the land and populate it with animals, plants and humans. These mythical beings retain control of all power and fertility which can be released into the human realm if they are worshipped correctly. Thus, through dreams, the living and spiritual can interact. The spirits of past ancestors can be passed down culturally through art, dance and stories and form a vital part of Aboriginal identity. </a:t>
            </a:r>
            <a:endParaRPr lang="en-GB" sz="1200" u="none"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US" dirty="0"/>
          </a:p>
        </p:txBody>
      </p:sp>
      <p:sp>
        <p:nvSpPr>
          <p:cNvPr id="4" name="Slide Number Placeholder 3"/>
          <p:cNvSpPr>
            <a:spLocks noGrp="1"/>
          </p:cNvSpPr>
          <p:nvPr>
            <p:ph type="sldNum" sz="quarter" idx="10"/>
          </p:nvPr>
        </p:nvSpPr>
        <p:spPr/>
        <p:txBody>
          <a:bodyPr/>
          <a:lstStyle/>
          <a:p>
            <a:fld id="{EB21BE80-7300-4017-8D89-4B242A719677}" type="slidenum">
              <a:rPr lang="en-US" smtClean="0"/>
              <a:t>7</a:t>
            </a:fld>
            <a:endParaRPr lang="en-US"/>
          </a:p>
        </p:txBody>
      </p:sp>
    </p:spTree>
    <p:extLst>
      <p:ext uri="{BB962C8B-B14F-4D97-AF65-F5344CB8AC3E}">
        <p14:creationId xmlns:p14="http://schemas.microsoft.com/office/powerpoint/2010/main" val="26795799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u="non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James Cook was an 18</a:t>
            </a:r>
            <a:r>
              <a:rPr lang="en-GB" sz="1200" u="none" baseline="30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a:t>
            </a:r>
            <a:r>
              <a:rPr lang="en-GB" sz="1200" u="non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century explorer most known for ‘discovering’ Australia. However, it is important to remember that whilst Cook was the first British man to sail to Australia, he did not first discover the island as the continent was already home to extensive Aboriginal settlement. The British viewed the land as empty and, with Cook’s arrival, began setting up penal colonies, sending convicts there from 1778. British jails were overcrowded, and this was a cheap way to dispose of criminals (mostly convicted of mostly petty crimes) and to provide free labour to develop this new world. The gruelling journey to Australia took around 8 months, and many did not survive the voyage. On arrival, conditions were harsh and there was a shortage of food. Initial contact with the Aboriginal population appeared friendly, but friction soon developed, and later open conflict began. </a:t>
            </a:r>
            <a:endParaRPr lang="en-GB" sz="1200" u="none"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6B7FE0C-550A-41D2-8467-EB0E71B4E94C}" type="slidenum">
              <a:rPr lang="en-GB" smtClean="0"/>
              <a:t>8</a:t>
            </a:fld>
            <a:endParaRPr lang="en-GB"/>
          </a:p>
        </p:txBody>
      </p:sp>
    </p:spTree>
    <p:extLst>
      <p:ext uri="{BB962C8B-B14F-4D97-AF65-F5344CB8AC3E}">
        <p14:creationId xmlns:p14="http://schemas.microsoft.com/office/powerpoint/2010/main" val="23712085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u="non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During the 1830s and 1840s, there was an increasing number of free settlers travelling to the continent due to high unemployment levels in England. The Australian colonial Government encouraged and paid for these migrants to enter Australia to supplement convict labour. Over the 19</a:t>
            </a:r>
            <a:r>
              <a:rPr lang="en-GB" sz="1800" u="none" baseline="30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a:t>
            </a:r>
            <a:r>
              <a:rPr lang="en-GB" sz="1800" u="non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century, 2.5 million British travelled to Australia and New Zealand in search of a new life. </a:t>
            </a:r>
            <a:endParaRPr lang="en-GB" sz="1800" u="none"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u="non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GB" sz="1800" u="none"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u="non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On the 8</a:t>
            </a:r>
            <a:r>
              <a:rPr lang="en-GB" sz="1800" u="none" baseline="30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 </a:t>
            </a:r>
            <a:r>
              <a:rPr lang="en-GB" sz="1800" u="non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of August 1851, a rich deposit of gold was found in Victoria, prompting a ‘Goldrush’ – a flood of 500,000 migrants from countries including China, Germany, Poland and Britain searching for work in Australia’s gold fields. </a:t>
            </a:r>
            <a:endParaRPr lang="en-GB" sz="1800" u="none"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u="non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GB" sz="1800" u="none"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u="non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Agriculture was also increasing in prominence across Australia. Newly liberated convicts were granted 30 acres of land, stimulating the agricultural industry, a grant later extended to free migrants. By 1860, 1.2 million acres were being farmed, boosting the continents economy.</a:t>
            </a:r>
            <a:endParaRPr lang="en-GB" sz="1800" u="none"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36B7FE0C-550A-41D2-8467-EB0E71B4E94C}" type="slidenum">
              <a:rPr lang="en-GB" smtClean="0"/>
              <a:t>9</a:t>
            </a:fld>
            <a:endParaRPr lang="en-GB"/>
          </a:p>
        </p:txBody>
      </p:sp>
    </p:spTree>
    <p:extLst>
      <p:ext uri="{BB962C8B-B14F-4D97-AF65-F5344CB8AC3E}">
        <p14:creationId xmlns:p14="http://schemas.microsoft.com/office/powerpoint/2010/main" val="31740862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u="non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On arriving in Australia, the British believed the land to be ‘Terra Nullius’ – land belonging to no-one – and failed to recognise the rights of the Aboriginal populations. The British viewed European culture as superior and assumed complete possession of Aboriginal land, treating the Aboriginal peoples as an inhuman and substandard race. </a:t>
            </a:r>
            <a:r>
              <a:rPr lang="en-GB" sz="1800" u="none" dirty="0">
                <a:solidFill>
                  <a:srgbClr val="121212"/>
                </a:solidFill>
                <a:effectLst/>
                <a:latin typeface="Calibri" panose="020F0502020204030204" pitchFamily="34" charset="0"/>
                <a:ea typeface="Calibri" panose="020F0502020204030204" pitchFamily="34" charset="0"/>
                <a:cs typeface="Calibri" panose="020F0502020204030204" pitchFamily="34" charset="0"/>
              </a:rPr>
              <a:t>Starting in 1794, mass killings were first carried out by British soldiers, then by police and settlers – often acting together – and later by native police, working under the command of white officers, in militia-style forces supported by colonial governments. These tactics were employed, without formal repercussions, as late as 1926.</a:t>
            </a:r>
            <a:endParaRPr lang="en-GB" sz="1800" u="none"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36B7FE0C-550A-41D2-8467-EB0E71B4E94C}" type="slidenum">
              <a:rPr lang="en-GB" smtClean="0"/>
              <a:t>10</a:t>
            </a:fld>
            <a:endParaRPr lang="en-GB"/>
          </a:p>
        </p:txBody>
      </p:sp>
    </p:spTree>
    <p:extLst>
      <p:ext uri="{BB962C8B-B14F-4D97-AF65-F5344CB8AC3E}">
        <p14:creationId xmlns:p14="http://schemas.microsoft.com/office/powerpoint/2010/main" val="41698521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DC72786-0854-4621-8035-E8B5A115A5DA}" type="datetimeFigureOut">
              <a:rPr lang="en-US" smtClean="0"/>
              <a:t>10/4/24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72456D-DE18-430D-897F-85B6EBB13620}" type="slidenum">
              <a:rPr lang="en-US" smtClean="0"/>
              <a:t>‹#›</a:t>
            </a:fld>
            <a:endParaRPr lang="en-US"/>
          </a:p>
        </p:txBody>
      </p:sp>
    </p:spTree>
    <p:extLst>
      <p:ext uri="{BB962C8B-B14F-4D97-AF65-F5344CB8AC3E}">
        <p14:creationId xmlns:p14="http://schemas.microsoft.com/office/powerpoint/2010/main" val="7929716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DC72786-0854-4621-8035-E8B5A115A5DA}" type="datetimeFigureOut">
              <a:rPr lang="en-US" smtClean="0"/>
              <a:t>10/4/24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72456D-DE18-430D-897F-85B6EBB13620}" type="slidenum">
              <a:rPr lang="en-US" smtClean="0"/>
              <a:t>‹#›</a:t>
            </a:fld>
            <a:endParaRPr lang="en-US"/>
          </a:p>
        </p:txBody>
      </p:sp>
    </p:spTree>
    <p:extLst>
      <p:ext uri="{BB962C8B-B14F-4D97-AF65-F5344CB8AC3E}">
        <p14:creationId xmlns:p14="http://schemas.microsoft.com/office/powerpoint/2010/main" val="17066139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DC72786-0854-4621-8035-E8B5A115A5DA}" type="datetimeFigureOut">
              <a:rPr lang="en-US" smtClean="0"/>
              <a:t>10/4/24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72456D-DE18-430D-897F-85B6EBB13620}" type="slidenum">
              <a:rPr lang="en-US" smtClean="0"/>
              <a:t>‹#›</a:t>
            </a:fld>
            <a:endParaRPr lang="en-US"/>
          </a:p>
        </p:txBody>
      </p:sp>
    </p:spTree>
    <p:extLst>
      <p:ext uri="{BB962C8B-B14F-4D97-AF65-F5344CB8AC3E}">
        <p14:creationId xmlns:p14="http://schemas.microsoft.com/office/powerpoint/2010/main" val="34158627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en-GB"/>
              <a:t>Click to edit Master title style</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883840E1-C1DA-6145-BCA3-AD79A0486F41}" type="datetimeFigureOut">
              <a:rPr lang="en-US" smtClean="0"/>
              <a:t>10/4/24</a:t>
            </a:fld>
            <a:endParaRPr lang="en-US"/>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en-US"/>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BACEE525-44FF-5D46-B20B-93CCD77D75AA}" type="slidenum">
              <a:rPr lang="en-US" smtClean="0"/>
              <a:t>‹#›</a:t>
            </a:fld>
            <a:endParaRPr lang="en-US"/>
          </a:p>
        </p:txBody>
      </p:sp>
      <p:grpSp>
        <p:nvGrpSpPr>
          <p:cNvPr id="7" name="Group 6"/>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extLst>
      <p:ext uri="{BB962C8B-B14F-4D97-AF65-F5344CB8AC3E}">
        <p14:creationId xmlns:p14="http://schemas.microsoft.com/office/powerpoint/2010/main" val="192237632"/>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883840E1-C1DA-6145-BCA3-AD79A0486F41}" type="datetimeFigureOut">
              <a:rPr lang="en-US" smtClean="0"/>
              <a:t>10/4/24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CEE525-44FF-5D46-B20B-93CCD77D75AA}" type="slidenum">
              <a:rPr lang="en-US" smtClean="0"/>
              <a:t>‹#›</a:t>
            </a:fld>
            <a:endParaRPr lang="en-US"/>
          </a:p>
        </p:txBody>
      </p:sp>
    </p:spTree>
    <p:extLst>
      <p:ext uri="{BB962C8B-B14F-4D97-AF65-F5344CB8AC3E}">
        <p14:creationId xmlns:p14="http://schemas.microsoft.com/office/powerpoint/2010/main" val="27312941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tx2"/>
                </a:solidFill>
              </a:defRPr>
            </a:lvl1pPr>
          </a:lstStyle>
          <a:p>
            <a:r>
              <a:rPr lang="en-GB"/>
              <a:t>Click to edit Master title style</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883840E1-C1DA-6145-BCA3-AD79A0486F41}" type="datetimeFigureOut">
              <a:rPr lang="en-US" smtClean="0"/>
              <a:t>10/4/24</a:t>
            </a:fld>
            <a:endParaRPr lang="en-US"/>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en-US"/>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BACEE525-44FF-5D46-B20B-93CCD77D75AA}" type="slidenum">
              <a:rPr lang="en-US" smtClean="0"/>
              <a:t>‹#›</a:t>
            </a:fld>
            <a:endParaRPr lang="en-US"/>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extLst>
      <p:ext uri="{BB962C8B-B14F-4D97-AF65-F5344CB8AC3E}">
        <p14:creationId xmlns:p14="http://schemas.microsoft.com/office/powerpoint/2010/main" val="3326430689"/>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GB"/>
              <a:t>Click to edit Master title style</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883840E1-C1DA-6145-BCA3-AD79A0486F41}" type="datetimeFigureOut">
              <a:rPr lang="en-US" smtClean="0"/>
              <a:t>10/4/24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CEE525-44FF-5D46-B20B-93CCD77D75AA}" type="slidenum">
              <a:rPr lang="en-US" smtClean="0"/>
              <a:t>‹#›</a:t>
            </a:fld>
            <a:endParaRPr lang="en-US"/>
          </a:p>
        </p:txBody>
      </p:sp>
    </p:spTree>
    <p:extLst>
      <p:ext uri="{BB962C8B-B14F-4D97-AF65-F5344CB8AC3E}">
        <p14:creationId xmlns:p14="http://schemas.microsoft.com/office/powerpoint/2010/main" val="10916897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en-GB"/>
              <a:t>Click to edit Master title style</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883840E1-C1DA-6145-BCA3-AD79A0486F41}" type="datetimeFigureOut">
              <a:rPr lang="en-US" smtClean="0"/>
              <a:t>10/4/24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ACEE525-44FF-5D46-B20B-93CCD77D75AA}" type="slidenum">
              <a:rPr lang="en-US" smtClean="0"/>
              <a:t>‹#›</a:t>
            </a:fld>
            <a:endParaRPr lang="en-US"/>
          </a:p>
        </p:txBody>
      </p:sp>
    </p:spTree>
    <p:extLst>
      <p:ext uri="{BB962C8B-B14F-4D97-AF65-F5344CB8AC3E}">
        <p14:creationId xmlns:p14="http://schemas.microsoft.com/office/powerpoint/2010/main" val="31035756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883840E1-C1DA-6145-BCA3-AD79A0486F41}" type="datetimeFigureOut">
              <a:rPr lang="en-US" smtClean="0"/>
              <a:t>10/4/24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ACEE525-44FF-5D46-B20B-93CCD77D75AA}" type="slidenum">
              <a:rPr lang="en-US" smtClean="0"/>
              <a:t>‹#›</a:t>
            </a:fld>
            <a:endParaRPr lang="en-US"/>
          </a:p>
        </p:txBody>
      </p:sp>
    </p:spTree>
    <p:extLst>
      <p:ext uri="{BB962C8B-B14F-4D97-AF65-F5344CB8AC3E}">
        <p14:creationId xmlns:p14="http://schemas.microsoft.com/office/powerpoint/2010/main" val="34151998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3840E1-C1DA-6145-BCA3-AD79A0486F41}" type="datetimeFigureOut">
              <a:rPr lang="en-US" smtClean="0"/>
              <a:t>10/4/24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ACEE525-44FF-5D46-B20B-93CCD77D75AA}" type="slidenum">
              <a:rPr lang="en-US" smtClean="0"/>
              <a:t>‹#›</a:t>
            </a:fld>
            <a:endParaRPr lang="en-US"/>
          </a:p>
        </p:txBody>
      </p:sp>
    </p:spTree>
    <p:extLst>
      <p:ext uri="{BB962C8B-B14F-4D97-AF65-F5344CB8AC3E}">
        <p14:creationId xmlns:p14="http://schemas.microsoft.com/office/powerpoint/2010/main" val="19213693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en-GB"/>
              <a:t>Click to edit Master title style</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883840E1-C1DA-6145-BCA3-AD79A0486F41}" type="datetimeFigureOut">
              <a:rPr lang="en-US" smtClean="0"/>
              <a:t>10/4/24</a:t>
            </a:fld>
            <a:endParaRPr lang="en-US"/>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BACEE525-44FF-5D46-B20B-93CCD77D75AA}" type="slidenum">
              <a:rPr lang="en-US" smtClean="0"/>
              <a:t>‹#›</a:t>
            </a:fld>
            <a:endParaRPr lang="en-US"/>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9529913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DC72786-0854-4621-8035-E8B5A115A5DA}" type="datetimeFigureOut">
              <a:rPr lang="en-US" smtClean="0"/>
              <a:t>10/4/24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72456D-DE18-430D-897F-85B6EBB13620}" type="slidenum">
              <a:rPr lang="en-US" smtClean="0"/>
              <a:t>‹#›</a:t>
            </a:fld>
            <a:endParaRPr lang="en-US"/>
          </a:p>
        </p:txBody>
      </p:sp>
    </p:spTree>
    <p:extLst>
      <p:ext uri="{BB962C8B-B14F-4D97-AF65-F5344CB8AC3E}">
        <p14:creationId xmlns:p14="http://schemas.microsoft.com/office/powerpoint/2010/main" val="808950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en-GB"/>
              <a:t>Click to edit Master title style</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883840E1-C1DA-6145-BCA3-AD79A0486F41}" type="datetimeFigureOut">
              <a:rPr lang="en-US" smtClean="0"/>
              <a:t>10/4/24</a:t>
            </a:fld>
            <a:endParaRPr lang="en-US"/>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BACEE525-44FF-5D46-B20B-93CCD77D75AA}" type="slidenum">
              <a:rPr lang="en-US" smtClean="0"/>
              <a:t>‹#›</a:t>
            </a:fld>
            <a:endParaRPr lang="en-US"/>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0189283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883840E1-C1DA-6145-BCA3-AD79A0486F41}" type="datetimeFigureOut">
              <a:rPr lang="en-US" smtClean="0"/>
              <a:t>10/4/24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CEE525-44FF-5D46-B20B-93CCD77D75AA}" type="slidenum">
              <a:rPr lang="en-US" smtClean="0"/>
              <a:t>‹#›</a:t>
            </a:fld>
            <a:endParaRPr lang="en-US"/>
          </a:p>
        </p:txBody>
      </p:sp>
    </p:spTree>
    <p:extLst>
      <p:ext uri="{BB962C8B-B14F-4D97-AF65-F5344CB8AC3E}">
        <p14:creationId xmlns:p14="http://schemas.microsoft.com/office/powerpoint/2010/main" val="3211277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883840E1-C1DA-6145-BCA3-AD79A0486F41}" type="datetimeFigureOut">
              <a:rPr lang="en-US" smtClean="0"/>
              <a:t>10/4/24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CEE525-44FF-5D46-B20B-93CCD77D75AA}" type="slidenum">
              <a:rPr lang="en-US" smtClean="0"/>
              <a:t>‹#›</a:t>
            </a:fld>
            <a:endParaRPr lang="en-US"/>
          </a:p>
        </p:txBody>
      </p:sp>
    </p:spTree>
    <p:extLst>
      <p:ext uri="{BB962C8B-B14F-4D97-AF65-F5344CB8AC3E}">
        <p14:creationId xmlns:p14="http://schemas.microsoft.com/office/powerpoint/2010/main" val="14329128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DC72786-0854-4621-8035-E8B5A115A5DA}" type="datetimeFigureOut">
              <a:rPr lang="en-US" smtClean="0"/>
              <a:t>10/4/24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72456D-DE18-430D-897F-85B6EBB13620}" type="slidenum">
              <a:rPr lang="en-US" smtClean="0"/>
              <a:t>‹#›</a:t>
            </a:fld>
            <a:endParaRPr lang="en-US"/>
          </a:p>
        </p:txBody>
      </p:sp>
    </p:spTree>
    <p:extLst>
      <p:ext uri="{BB962C8B-B14F-4D97-AF65-F5344CB8AC3E}">
        <p14:creationId xmlns:p14="http://schemas.microsoft.com/office/powerpoint/2010/main" val="36934542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DC72786-0854-4621-8035-E8B5A115A5DA}" type="datetimeFigureOut">
              <a:rPr lang="en-US" smtClean="0"/>
              <a:t>10/4/24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72456D-DE18-430D-897F-85B6EBB13620}" type="slidenum">
              <a:rPr lang="en-US" smtClean="0"/>
              <a:t>‹#›</a:t>
            </a:fld>
            <a:endParaRPr lang="en-US"/>
          </a:p>
        </p:txBody>
      </p:sp>
    </p:spTree>
    <p:extLst>
      <p:ext uri="{BB962C8B-B14F-4D97-AF65-F5344CB8AC3E}">
        <p14:creationId xmlns:p14="http://schemas.microsoft.com/office/powerpoint/2010/main" val="4915172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DC72786-0854-4621-8035-E8B5A115A5DA}" type="datetimeFigureOut">
              <a:rPr lang="en-US" smtClean="0"/>
              <a:t>10/4/24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72456D-DE18-430D-897F-85B6EBB13620}" type="slidenum">
              <a:rPr lang="en-US" smtClean="0"/>
              <a:t>‹#›</a:t>
            </a:fld>
            <a:endParaRPr lang="en-US"/>
          </a:p>
        </p:txBody>
      </p:sp>
    </p:spTree>
    <p:extLst>
      <p:ext uri="{BB962C8B-B14F-4D97-AF65-F5344CB8AC3E}">
        <p14:creationId xmlns:p14="http://schemas.microsoft.com/office/powerpoint/2010/main" val="9997952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DC72786-0854-4621-8035-E8B5A115A5DA}" type="datetimeFigureOut">
              <a:rPr lang="en-US" smtClean="0"/>
              <a:t>10/4/24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72456D-DE18-430D-897F-85B6EBB13620}" type="slidenum">
              <a:rPr lang="en-US" smtClean="0"/>
              <a:t>‹#›</a:t>
            </a:fld>
            <a:endParaRPr lang="en-US"/>
          </a:p>
        </p:txBody>
      </p:sp>
    </p:spTree>
    <p:extLst>
      <p:ext uri="{BB962C8B-B14F-4D97-AF65-F5344CB8AC3E}">
        <p14:creationId xmlns:p14="http://schemas.microsoft.com/office/powerpoint/2010/main" val="40505129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DC72786-0854-4621-8035-E8B5A115A5DA}" type="datetimeFigureOut">
              <a:rPr lang="en-US" smtClean="0"/>
              <a:t>10/4/24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72456D-DE18-430D-897F-85B6EBB13620}" type="slidenum">
              <a:rPr lang="en-US" smtClean="0"/>
              <a:t>‹#›</a:t>
            </a:fld>
            <a:endParaRPr lang="en-US"/>
          </a:p>
        </p:txBody>
      </p:sp>
    </p:spTree>
    <p:extLst>
      <p:ext uri="{BB962C8B-B14F-4D97-AF65-F5344CB8AC3E}">
        <p14:creationId xmlns:p14="http://schemas.microsoft.com/office/powerpoint/2010/main" val="26923282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DC72786-0854-4621-8035-E8B5A115A5DA}" type="datetimeFigureOut">
              <a:rPr lang="en-US" smtClean="0"/>
              <a:t>10/4/24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72456D-DE18-430D-897F-85B6EBB13620}" type="slidenum">
              <a:rPr lang="en-US" smtClean="0"/>
              <a:t>‹#›</a:t>
            </a:fld>
            <a:endParaRPr lang="en-US"/>
          </a:p>
        </p:txBody>
      </p:sp>
    </p:spTree>
    <p:extLst>
      <p:ext uri="{BB962C8B-B14F-4D97-AF65-F5344CB8AC3E}">
        <p14:creationId xmlns:p14="http://schemas.microsoft.com/office/powerpoint/2010/main" val="28424647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DC72786-0854-4621-8035-E8B5A115A5DA}" type="datetimeFigureOut">
              <a:rPr lang="en-US" smtClean="0"/>
              <a:t>10/4/24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72456D-DE18-430D-897F-85B6EBB13620}" type="slidenum">
              <a:rPr lang="en-US" smtClean="0"/>
              <a:t>‹#›</a:t>
            </a:fld>
            <a:endParaRPr lang="en-US"/>
          </a:p>
        </p:txBody>
      </p:sp>
    </p:spTree>
    <p:extLst>
      <p:ext uri="{BB962C8B-B14F-4D97-AF65-F5344CB8AC3E}">
        <p14:creationId xmlns:p14="http://schemas.microsoft.com/office/powerpoint/2010/main" val="30671203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C72786-0854-4621-8035-E8B5A115A5DA}" type="datetimeFigureOut">
              <a:rPr lang="en-US" smtClean="0"/>
              <a:t>10/4/24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72456D-DE18-430D-897F-85B6EBB13620}" type="slidenum">
              <a:rPr lang="en-US" smtClean="0"/>
              <a:t>‹#›</a:t>
            </a:fld>
            <a:endParaRPr lang="en-US"/>
          </a:p>
        </p:txBody>
      </p:sp>
    </p:spTree>
    <p:extLst>
      <p:ext uri="{BB962C8B-B14F-4D97-AF65-F5344CB8AC3E}">
        <p14:creationId xmlns:p14="http://schemas.microsoft.com/office/powerpoint/2010/main" val="2405275629"/>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en-GB"/>
              <a:t>Click to edit Master title style</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883840E1-C1DA-6145-BCA3-AD79A0486F41}" type="datetimeFigureOut">
              <a:rPr lang="en-US" smtClean="0"/>
              <a:t>10/4/24</a:t>
            </a:fld>
            <a:endParaRPr lang="en-US"/>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en-US"/>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BACEE525-44FF-5D46-B20B-93CCD77D75AA}" type="slidenum">
              <a:rPr lang="en-US" smtClean="0"/>
              <a:t>‹#›</a:t>
            </a:fld>
            <a:endParaRPr lang="en-US"/>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829021090"/>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17.tiff"/></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13.xml"/><Relationship Id="rId5" Type="http://schemas.openxmlformats.org/officeDocument/2006/relationships/image" Target="../media/image24.png"/><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6.xml"/><Relationship Id="rId1" Type="http://schemas.openxmlformats.org/officeDocument/2006/relationships/slideLayout" Target="../slideLayouts/slideLayout17.xml"/><Relationship Id="rId5" Type="http://schemas.openxmlformats.org/officeDocument/2006/relationships/image" Target="../media/image27.jpeg"/><Relationship Id="rId4" Type="http://schemas.openxmlformats.org/officeDocument/2006/relationships/image" Target="../media/image26.jpeg"/></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video" Target="https://www.youtube.com/embed/G8czHlPYXew?feature=oembed" TargetMode="External"/><Relationship Id="rId4" Type="http://schemas.openxmlformats.org/officeDocument/2006/relationships/image" Target="../media/image31.jpe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8.xml"/><Relationship Id="rId5" Type="http://schemas.openxmlformats.org/officeDocument/2006/relationships/image" Target="../media/image9.tiff"/><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8.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0567CC-6613-A64E-A1E8-4227312A0140}"/>
              </a:ext>
            </a:extLst>
          </p:cNvPr>
          <p:cNvSpPr>
            <a:spLocks noGrp="1"/>
          </p:cNvSpPr>
          <p:nvPr>
            <p:ph type="ctrTitle"/>
          </p:nvPr>
        </p:nvSpPr>
        <p:spPr>
          <a:xfrm>
            <a:off x="1915128" y="1788453"/>
            <a:ext cx="8361229" cy="2167825"/>
          </a:xfrm>
        </p:spPr>
        <p:txBody>
          <a:bodyPr/>
          <a:lstStyle/>
          <a:p>
            <a:r>
              <a:rPr lang="en-US" sz="9600" b="1" dirty="0"/>
              <a:t>Australia</a:t>
            </a:r>
            <a:endParaRPr lang="en-US" sz="9600" dirty="0"/>
          </a:p>
        </p:txBody>
      </p:sp>
      <p:sp>
        <p:nvSpPr>
          <p:cNvPr id="3" name="Subtitle 2">
            <a:extLst>
              <a:ext uri="{FF2B5EF4-FFF2-40B4-BE49-F238E27FC236}">
                <a16:creationId xmlns:a16="http://schemas.microsoft.com/office/drawing/2014/main" id="{26EB4179-C416-F84F-B1CD-62E5A55D7DF9}"/>
              </a:ext>
            </a:extLst>
          </p:cNvPr>
          <p:cNvSpPr>
            <a:spLocks noGrp="1"/>
          </p:cNvSpPr>
          <p:nvPr>
            <p:ph type="subTitle" idx="1"/>
          </p:nvPr>
        </p:nvSpPr>
        <p:spPr/>
        <p:txBody>
          <a:bodyPr>
            <a:normAutofit fontScale="92500"/>
          </a:bodyPr>
          <a:lstStyle/>
          <a:p>
            <a:r>
              <a:rPr lang="en-US" sz="3600" dirty="0"/>
              <a:t>Experiences of British </a:t>
            </a:r>
            <a:r>
              <a:rPr lang="en-US" sz="3600" dirty="0" err="1"/>
              <a:t>Colonisation</a:t>
            </a:r>
            <a:endParaRPr lang="en-US" sz="3600" dirty="0"/>
          </a:p>
        </p:txBody>
      </p:sp>
      <p:pic>
        <p:nvPicPr>
          <p:cNvPr id="4" name="Picture 3">
            <a:extLst>
              <a:ext uri="{FF2B5EF4-FFF2-40B4-BE49-F238E27FC236}">
                <a16:creationId xmlns:a16="http://schemas.microsoft.com/office/drawing/2014/main" id="{FC2B94B5-53C7-CD40-B7FC-D01A4CD68E17}"/>
              </a:ext>
            </a:extLst>
          </p:cNvPr>
          <p:cNvPicPr>
            <a:picLocks noChangeAspect="1"/>
          </p:cNvPicPr>
          <p:nvPr/>
        </p:nvPicPr>
        <p:blipFill rotWithShape="1">
          <a:blip r:embed="rId3"/>
          <a:srcRect l="3840" r="2291" b="3756"/>
          <a:stretch/>
        </p:blipFill>
        <p:spPr>
          <a:xfrm>
            <a:off x="10078387" y="0"/>
            <a:ext cx="2113613" cy="1143276"/>
          </a:xfrm>
          <a:prstGeom prst="rect">
            <a:avLst/>
          </a:prstGeom>
        </p:spPr>
      </p:pic>
    </p:spTree>
    <p:extLst>
      <p:ext uri="{BB962C8B-B14F-4D97-AF65-F5344CB8AC3E}">
        <p14:creationId xmlns:p14="http://schemas.microsoft.com/office/powerpoint/2010/main" val="7070557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FEEE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BFA4AA5-22DB-544B-82F7-DD9DFD0C0F9A}"/>
              </a:ext>
            </a:extLst>
          </p:cNvPr>
          <p:cNvPicPr>
            <a:picLocks noChangeAspect="1"/>
          </p:cNvPicPr>
          <p:nvPr/>
        </p:nvPicPr>
        <p:blipFill rotWithShape="1">
          <a:blip r:embed="rId3"/>
          <a:srcRect t="11039" r="2" b="2"/>
          <a:stretch/>
        </p:blipFill>
        <p:spPr>
          <a:xfrm>
            <a:off x="7045192" y="3985766"/>
            <a:ext cx="4514497" cy="2396297"/>
          </a:xfrm>
          <a:prstGeom prst="rect">
            <a:avLst/>
          </a:prstGeom>
          <a:effectLst>
            <a:outerShdw blurRad="508000" dist="101600" dir="5400000" algn="tl" rotWithShape="0">
              <a:prstClr val="black">
                <a:alpha val="10000"/>
              </a:prstClr>
            </a:outerShdw>
          </a:effectLst>
        </p:spPr>
      </p:pic>
      <p:pic>
        <p:nvPicPr>
          <p:cNvPr id="5" name="Picture 4" descr="A group of people in a field&#10;&#10;Description automatically generated with low confidence">
            <a:extLst>
              <a:ext uri="{FF2B5EF4-FFF2-40B4-BE49-F238E27FC236}">
                <a16:creationId xmlns:a16="http://schemas.microsoft.com/office/drawing/2014/main" id="{0D80A43C-BD06-6346-9EB0-5F09C7F7A6F5}"/>
              </a:ext>
            </a:extLst>
          </p:cNvPr>
          <p:cNvPicPr>
            <a:picLocks noChangeAspect="1"/>
          </p:cNvPicPr>
          <p:nvPr/>
        </p:nvPicPr>
        <p:blipFill rotWithShape="1">
          <a:blip r:embed="rId4"/>
          <a:srcRect t="566" b="6307"/>
          <a:stretch/>
        </p:blipFill>
        <p:spPr>
          <a:xfrm>
            <a:off x="1581688" y="3985766"/>
            <a:ext cx="4514312" cy="2396296"/>
          </a:xfrm>
          <a:prstGeom prst="rect">
            <a:avLst/>
          </a:prstGeom>
          <a:effectLst>
            <a:outerShdw blurRad="508000" dist="101600" dir="5400000" algn="tl" rotWithShape="0">
              <a:prstClr val="black">
                <a:alpha val="10000"/>
              </a:prstClr>
            </a:outerShdw>
          </a:effectLst>
        </p:spPr>
      </p:pic>
      <p:sp>
        <p:nvSpPr>
          <p:cNvPr id="11" name="Title 1">
            <a:extLst>
              <a:ext uri="{FF2B5EF4-FFF2-40B4-BE49-F238E27FC236}">
                <a16:creationId xmlns:a16="http://schemas.microsoft.com/office/drawing/2014/main" id="{2F08B886-B5B4-254B-8ECF-CB4C1314E156}"/>
              </a:ext>
            </a:extLst>
          </p:cNvPr>
          <p:cNvSpPr txBox="1">
            <a:spLocks/>
          </p:cNvSpPr>
          <p:nvPr/>
        </p:nvSpPr>
        <p:spPr>
          <a:xfrm>
            <a:off x="1371600" y="685800"/>
            <a:ext cx="10293020" cy="1485900"/>
          </a:xfrm>
          <a:prstGeom prst="rect">
            <a:avLst/>
          </a:prstGeom>
        </p:spPr>
        <p:txBody>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r>
              <a:rPr lang="en-US" dirty="0"/>
              <a:t>British Attitudes</a:t>
            </a:r>
          </a:p>
        </p:txBody>
      </p:sp>
      <p:sp>
        <p:nvSpPr>
          <p:cNvPr id="15" name="Content Placeholder 2">
            <a:extLst>
              <a:ext uri="{FF2B5EF4-FFF2-40B4-BE49-F238E27FC236}">
                <a16:creationId xmlns:a16="http://schemas.microsoft.com/office/drawing/2014/main" id="{DB9458A2-E535-0240-A498-0C75CC56FB49}"/>
              </a:ext>
            </a:extLst>
          </p:cNvPr>
          <p:cNvSpPr txBox="1">
            <a:spLocks/>
          </p:cNvSpPr>
          <p:nvPr/>
        </p:nvSpPr>
        <p:spPr>
          <a:xfrm>
            <a:off x="1371599" y="1780032"/>
            <a:ext cx="9736111" cy="4087368"/>
          </a:xfrm>
          <a:prstGeom prst="rect">
            <a:avLst/>
          </a:prstGeom>
        </p:spPr>
        <p:txBody>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r>
              <a:rPr lang="en-US" dirty="0"/>
              <a:t>British colonists believed that the land was “Terra Nullius” or land belonging to no one.</a:t>
            </a:r>
          </a:p>
          <a:p>
            <a:r>
              <a:rPr lang="en-US" dirty="0"/>
              <a:t>They also assumed that European culture was superior.</a:t>
            </a:r>
          </a:p>
          <a:p>
            <a:r>
              <a:rPr lang="en-US" dirty="0"/>
              <a:t>Although Aboriginal peoples had territories and association with the land, the British took it as their own..</a:t>
            </a:r>
          </a:p>
          <a:p>
            <a:endParaRPr lang="en-GB" dirty="0">
              <a:latin typeface="+mj-lt"/>
            </a:endParaRPr>
          </a:p>
        </p:txBody>
      </p:sp>
    </p:spTree>
    <p:extLst>
      <p:ext uri="{BB962C8B-B14F-4D97-AF65-F5344CB8AC3E}">
        <p14:creationId xmlns:p14="http://schemas.microsoft.com/office/powerpoint/2010/main" val="30647065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1D868099-6145-4BC0-A5EA-74BEF1776B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40C5C98-0F56-894D-A931-1E17305B284A}"/>
              </a:ext>
            </a:extLst>
          </p:cNvPr>
          <p:cNvSpPr>
            <a:spLocks noGrp="1"/>
          </p:cNvSpPr>
          <p:nvPr>
            <p:ph type="title"/>
          </p:nvPr>
        </p:nvSpPr>
        <p:spPr>
          <a:xfrm>
            <a:off x="8471424" y="1110882"/>
            <a:ext cx="3053039" cy="1060817"/>
          </a:xfrm>
        </p:spPr>
        <p:txBody>
          <a:bodyPr vert="horz" lIns="91440" tIns="45720" rIns="91440" bIns="45720" rtlCol="0" anchor="b">
            <a:normAutofit/>
          </a:bodyPr>
          <a:lstStyle/>
          <a:p>
            <a:r>
              <a:rPr lang="en-US" sz="2600"/>
              <a:t>Impact on Aboriginal population</a:t>
            </a:r>
          </a:p>
        </p:txBody>
      </p:sp>
      <p:pic>
        <p:nvPicPr>
          <p:cNvPr id="8" name="Picture 7" descr="A group of people in a field&#10;&#10;Description automatically generated with low confidence">
            <a:extLst>
              <a:ext uri="{FF2B5EF4-FFF2-40B4-BE49-F238E27FC236}">
                <a16:creationId xmlns:a16="http://schemas.microsoft.com/office/drawing/2014/main" id="{06A41F25-7230-C744-8D01-77AC013DF1FC}"/>
              </a:ext>
            </a:extLst>
          </p:cNvPr>
          <p:cNvPicPr>
            <a:picLocks noChangeAspect="1"/>
          </p:cNvPicPr>
          <p:nvPr/>
        </p:nvPicPr>
        <p:blipFill rotWithShape="1">
          <a:blip r:embed="rId3"/>
          <a:srcRect l="5884" r="-1" b="-1"/>
          <a:stretch/>
        </p:blipFill>
        <p:spPr>
          <a:xfrm>
            <a:off x="634275" y="982020"/>
            <a:ext cx="6900380" cy="4893960"/>
          </a:xfrm>
          <a:prstGeom prst="rect">
            <a:avLst/>
          </a:prstGeom>
        </p:spPr>
      </p:pic>
      <p:sp>
        <p:nvSpPr>
          <p:cNvPr id="4" name="Content Placeholder 2">
            <a:extLst>
              <a:ext uri="{FF2B5EF4-FFF2-40B4-BE49-F238E27FC236}">
                <a16:creationId xmlns:a16="http://schemas.microsoft.com/office/drawing/2014/main" id="{0F1F946B-EC68-584C-8DB4-004594B3D16F}"/>
              </a:ext>
            </a:extLst>
          </p:cNvPr>
          <p:cNvSpPr txBox="1">
            <a:spLocks/>
          </p:cNvSpPr>
          <p:nvPr/>
        </p:nvSpPr>
        <p:spPr>
          <a:xfrm>
            <a:off x="8471423" y="2286000"/>
            <a:ext cx="3505718" cy="3931920"/>
          </a:xfrm>
          <a:prstGeom prst="rect">
            <a:avLst/>
          </a:prstGeom>
        </p:spPr>
        <p:txBody>
          <a:bodyPr vert="horz" lIns="91440" tIns="45720" rIns="91440" bIns="45720" rtlCol="0">
            <a:norm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r>
              <a:rPr lang="en-US" dirty="0"/>
              <a:t>The indigenous peoples were almost destroyed, and the ownership of their land was entirely transferred to English colonial settlers </a:t>
            </a:r>
          </a:p>
          <a:p>
            <a:r>
              <a:rPr lang="en-US" dirty="0"/>
              <a:t>As well as overt violence, the British also brought diseases such as smallpox, to which the Aboriginals had no resistance </a:t>
            </a:r>
          </a:p>
          <a:p>
            <a:endParaRPr lang="en-US" sz="1600" dirty="0"/>
          </a:p>
        </p:txBody>
      </p:sp>
      <p:sp>
        <p:nvSpPr>
          <p:cNvPr id="15" name="Freeform 6">
            <a:extLst>
              <a:ext uri="{FF2B5EF4-FFF2-40B4-BE49-F238E27FC236}">
                <a16:creationId xmlns:a16="http://schemas.microsoft.com/office/drawing/2014/main" id="{CC1026F7-DECB-49B4-A565-518BBA4454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7983434" y="640080"/>
            <a:ext cx="2296028" cy="3674981"/>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sp>
        <p:nvSpPr>
          <p:cNvPr id="14" name="TextBox 13">
            <a:extLst>
              <a:ext uri="{FF2B5EF4-FFF2-40B4-BE49-F238E27FC236}">
                <a16:creationId xmlns:a16="http://schemas.microsoft.com/office/drawing/2014/main" id="{94563EB2-27FF-D64A-B3CC-23B42485F90D}"/>
              </a:ext>
            </a:extLst>
          </p:cNvPr>
          <p:cNvSpPr txBox="1"/>
          <p:nvPr/>
        </p:nvSpPr>
        <p:spPr>
          <a:xfrm>
            <a:off x="634275" y="6043824"/>
            <a:ext cx="11342866" cy="523220"/>
          </a:xfrm>
          <a:prstGeom prst="rect">
            <a:avLst/>
          </a:prstGeom>
          <a:noFill/>
        </p:spPr>
        <p:txBody>
          <a:bodyPr wrap="square">
            <a:spAutoFit/>
          </a:bodyPr>
          <a:lstStyle/>
          <a:p>
            <a:r>
              <a:rPr lang="en-US" sz="2800" dirty="0">
                <a:effectLst/>
              </a:rPr>
              <a:t>Between 1788 and 1900 the indigenous population was reduced by 90%.</a:t>
            </a:r>
          </a:p>
        </p:txBody>
      </p:sp>
    </p:spTree>
    <p:extLst>
      <p:ext uri="{BB962C8B-B14F-4D97-AF65-F5344CB8AC3E}">
        <p14:creationId xmlns:p14="http://schemas.microsoft.com/office/powerpoint/2010/main" val="14380203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FEEE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FC43513-2121-5610-8D34-CAD91A44533A}"/>
              </a:ext>
            </a:extLst>
          </p:cNvPr>
          <p:cNvSpPr/>
          <p:nvPr/>
        </p:nvSpPr>
        <p:spPr>
          <a:xfrm>
            <a:off x="694691" y="1976281"/>
            <a:ext cx="5518483" cy="4308141"/>
          </a:xfrm>
          <a:prstGeom prst="rect">
            <a:avLst/>
          </a:prstGeom>
          <a:solidFill>
            <a:srgbClr val="00B050">
              <a:alpha val="4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Franklin Gothic Book" panose="020B0503020102020204" pitchFamily="34" charset="0"/>
            </a:endParaRPr>
          </a:p>
        </p:txBody>
      </p:sp>
      <p:sp>
        <p:nvSpPr>
          <p:cNvPr id="7" name="TextBox 6">
            <a:extLst>
              <a:ext uri="{FF2B5EF4-FFF2-40B4-BE49-F238E27FC236}">
                <a16:creationId xmlns:a16="http://schemas.microsoft.com/office/drawing/2014/main" id="{D63986D3-5DAF-03D4-A1BE-A0DB0931AD65}"/>
              </a:ext>
            </a:extLst>
          </p:cNvPr>
          <p:cNvSpPr txBox="1"/>
          <p:nvPr/>
        </p:nvSpPr>
        <p:spPr>
          <a:xfrm>
            <a:off x="814612" y="2083637"/>
            <a:ext cx="5518483" cy="4093428"/>
          </a:xfrm>
          <a:prstGeom prst="rect">
            <a:avLst/>
          </a:prstGeom>
          <a:noFill/>
        </p:spPr>
        <p:txBody>
          <a:bodyPr wrap="square">
            <a:spAutoFit/>
          </a:bodyPr>
          <a:lstStyle/>
          <a:p>
            <a:r>
              <a:rPr lang="en-GB" sz="2600" dirty="0">
                <a:solidFill>
                  <a:prstClr val="black"/>
                </a:solidFill>
                <a:latin typeface="Franklin Gothic Book" panose="020B0503020102020204" pitchFamily="34" charset="0"/>
                <a:cs typeface="Calibri Light" panose="020F0302020204030204" pitchFamily="34" charset="0"/>
              </a:rPr>
              <a:t>“Why do you white people come in </a:t>
            </a:r>
          </a:p>
          <a:p>
            <a:r>
              <a:rPr lang="en-GB" sz="2600" dirty="0">
                <a:solidFill>
                  <a:prstClr val="black"/>
                </a:solidFill>
                <a:latin typeface="Franklin Gothic Book" panose="020B0503020102020204" pitchFamily="34" charset="0"/>
                <a:cs typeface="Calibri Light" panose="020F0302020204030204" pitchFamily="34" charset="0"/>
              </a:rPr>
              <a:t>ships to our country and shoot down</a:t>
            </a:r>
          </a:p>
          <a:p>
            <a:r>
              <a:rPr lang="en-GB" sz="2600" dirty="0">
                <a:solidFill>
                  <a:prstClr val="black"/>
                </a:solidFill>
                <a:latin typeface="Franklin Gothic Book" panose="020B0503020102020204" pitchFamily="34" charset="0"/>
                <a:cs typeface="Calibri Light" panose="020F0302020204030204" pitchFamily="34" charset="0"/>
              </a:rPr>
              <a:t>poor blackfellows who do not </a:t>
            </a:r>
          </a:p>
          <a:p>
            <a:r>
              <a:rPr lang="en-GB" sz="2600" dirty="0">
                <a:solidFill>
                  <a:prstClr val="black"/>
                </a:solidFill>
                <a:latin typeface="Franklin Gothic Book" panose="020B0503020102020204" pitchFamily="34" charset="0"/>
                <a:cs typeface="Calibri Light" panose="020F0302020204030204" pitchFamily="34" charset="0"/>
              </a:rPr>
              <a:t>understand you—you listen to me! </a:t>
            </a:r>
          </a:p>
          <a:p>
            <a:r>
              <a:rPr lang="en-GB" sz="2600" dirty="0">
                <a:solidFill>
                  <a:prstClr val="black"/>
                </a:solidFill>
                <a:latin typeface="Franklin Gothic Book" panose="020B0503020102020204" pitchFamily="34" charset="0"/>
                <a:cs typeface="Calibri Light" panose="020F0302020204030204" pitchFamily="34" charset="0"/>
              </a:rPr>
              <a:t>The wild blackfellows do not </a:t>
            </a:r>
          </a:p>
          <a:p>
            <a:r>
              <a:rPr lang="en-GB" sz="2600" dirty="0">
                <a:solidFill>
                  <a:prstClr val="black"/>
                </a:solidFill>
                <a:latin typeface="Franklin Gothic Book" panose="020B0503020102020204" pitchFamily="34" charset="0"/>
                <a:cs typeface="Calibri Light" panose="020F0302020204030204" pitchFamily="34" charset="0"/>
              </a:rPr>
              <a:t>understand your laws, every living </a:t>
            </a:r>
          </a:p>
          <a:p>
            <a:r>
              <a:rPr lang="en-GB" sz="2600" dirty="0">
                <a:solidFill>
                  <a:prstClr val="black"/>
                </a:solidFill>
                <a:latin typeface="Franklin Gothic Book" panose="020B0503020102020204" pitchFamily="34" charset="0"/>
                <a:cs typeface="Calibri Light" panose="020F0302020204030204" pitchFamily="34" charset="0"/>
              </a:rPr>
              <a:t>animal that roams the country, and </a:t>
            </a:r>
          </a:p>
          <a:p>
            <a:r>
              <a:rPr lang="en-GB" sz="2600" dirty="0">
                <a:solidFill>
                  <a:prstClr val="black"/>
                </a:solidFill>
                <a:latin typeface="Franklin Gothic Book" panose="020B0503020102020204" pitchFamily="34" charset="0"/>
                <a:cs typeface="Calibri Light" panose="020F0302020204030204" pitchFamily="34" charset="0"/>
              </a:rPr>
              <a:t>every edible fruit that grows in the </a:t>
            </a:r>
          </a:p>
          <a:p>
            <a:r>
              <a:rPr lang="en-GB" sz="2600" dirty="0">
                <a:solidFill>
                  <a:prstClr val="black"/>
                </a:solidFill>
                <a:latin typeface="Franklin Gothic Book" panose="020B0503020102020204" pitchFamily="34" charset="0"/>
                <a:cs typeface="Calibri Light" panose="020F0302020204030204" pitchFamily="34" charset="0"/>
              </a:rPr>
              <a:t>ground are common property.” </a:t>
            </a:r>
          </a:p>
          <a:p>
            <a:r>
              <a:rPr lang="en-GB" sz="2600" dirty="0">
                <a:solidFill>
                  <a:prstClr val="black"/>
                </a:solidFill>
                <a:latin typeface="Franklin Gothic Book" panose="020B0503020102020204" pitchFamily="34" charset="0"/>
                <a:cs typeface="Calibri Light" panose="020F0302020204030204" pitchFamily="34" charset="0"/>
              </a:rPr>
              <a:t>– </a:t>
            </a:r>
            <a:r>
              <a:rPr lang="en-GB" sz="2600" dirty="0" err="1">
                <a:solidFill>
                  <a:prstClr val="black"/>
                </a:solidFill>
                <a:latin typeface="Franklin Gothic Book" panose="020B0503020102020204" pitchFamily="34" charset="0"/>
                <a:cs typeface="Calibri Light" panose="020F0302020204030204" pitchFamily="34" charset="0"/>
              </a:rPr>
              <a:t>Yagan</a:t>
            </a:r>
            <a:r>
              <a:rPr lang="en-GB" sz="2600" dirty="0">
                <a:solidFill>
                  <a:prstClr val="black"/>
                </a:solidFill>
                <a:latin typeface="Franklin Gothic Book" panose="020B0503020102020204" pitchFamily="34" charset="0"/>
                <a:cs typeface="Calibri Light" panose="020F0302020204030204" pitchFamily="34" charset="0"/>
              </a:rPr>
              <a:t>, 1843</a:t>
            </a:r>
          </a:p>
        </p:txBody>
      </p:sp>
      <p:pic>
        <p:nvPicPr>
          <p:cNvPr id="13" name="Picture 12">
            <a:extLst>
              <a:ext uri="{FF2B5EF4-FFF2-40B4-BE49-F238E27FC236}">
                <a16:creationId xmlns:a16="http://schemas.microsoft.com/office/drawing/2014/main" id="{0EA52A36-F168-F75C-A9E1-9A10F288C16F}"/>
              </a:ext>
            </a:extLst>
          </p:cNvPr>
          <p:cNvPicPr>
            <a:picLocks noChangeAspect="1"/>
          </p:cNvPicPr>
          <p:nvPr/>
        </p:nvPicPr>
        <p:blipFill>
          <a:blip r:embed="rId3"/>
          <a:stretch>
            <a:fillRect/>
          </a:stretch>
        </p:blipFill>
        <p:spPr>
          <a:xfrm>
            <a:off x="6982815" y="324036"/>
            <a:ext cx="4189506" cy="6209928"/>
          </a:xfrm>
          <a:prstGeom prst="rect">
            <a:avLst/>
          </a:prstGeom>
        </p:spPr>
      </p:pic>
      <p:sp>
        <p:nvSpPr>
          <p:cNvPr id="2" name="TextBox 1">
            <a:extLst>
              <a:ext uri="{FF2B5EF4-FFF2-40B4-BE49-F238E27FC236}">
                <a16:creationId xmlns:a16="http://schemas.microsoft.com/office/drawing/2014/main" id="{6F2AC4E7-645C-B07D-B862-08F53BFF2E6E}"/>
              </a:ext>
            </a:extLst>
          </p:cNvPr>
          <p:cNvSpPr txBox="1"/>
          <p:nvPr/>
        </p:nvSpPr>
        <p:spPr>
          <a:xfrm>
            <a:off x="814612" y="860774"/>
            <a:ext cx="5982585" cy="707886"/>
          </a:xfrm>
          <a:prstGeom prst="rect">
            <a:avLst/>
          </a:prstGeom>
          <a:noFill/>
        </p:spPr>
        <p:txBody>
          <a:bodyPr wrap="square" rtlCol="0">
            <a:spAutoFit/>
          </a:bodyPr>
          <a:lstStyle/>
          <a:p>
            <a:r>
              <a:rPr lang="en-GB" sz="4000" dirty="0">
                <a:latin typeface="Franklin Gothic Book" panose="020B0503020102020204" pitchFamily="34" charset="0"/>
              </a:rPr>
              <a:t>Eyewitness Account (1) </a:t>
            </a:r>
          </a:p>
        </p:txBody>
      </p:sp>
    </p:spTree>
    <p:extLst>
      <p:ext uri="{BB962C8B-B14F-4D97-AF65-F5344CB8AC3E}">
        <p14:creationId xmlns:p14="http://schemas.microsoft.com/office/powerpoint/2010/main" val="15375601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FEEE2"/>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B4A3DC8-96D3-CA9C-0087-A7EFA59C7152}"/>
              </a:ext>
            </a:extLst>
          </p:cNvPr>
          <p:cNvSpPr/>
          <p:nvPr/>
        </p:nvSpPr>
        <p:spPr>
          <a:xfrm>
            <a:off x="5825390" y="1663908"/>
            <a:ext cx="5956010" cy="4717371"/>
          </a:xfrm>
          <a:prstGeom prst="rect">
            <a:avLst/>
          </a:prstGeom>
          <a:solidFill>
            <a:srgbClr val="00B050">
              <a:alpha val="4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Franklin Gothic Book" panose="020B0503020102020204" pitchFamily="34" charset="0"/>
            </a:endParaRPr>
          </a:p>
        </p:txBody>
      </p:sp>
      <p:sp>
        <p:nvSpPr>
          <p:cNvPr id="9" name="TextBox 8">
            <a:extLst>
              <a:ext uri="{FF2B5EF4-FFF2-40B4-BE49-F238E27FC236}">
                <a16:creationId xmlns:a16="http://schemas.microsoft.com/office/drawing/2014/main" id="{EF539286-F38D-61D0-15AA-1FEC8B30E8CE}"/>
              </a:ext>
            </a:extLst>
          </p:cNvPr>
          <p:cNvSpPr txBox="1"/>
          <p:nvPr/>
        </p:nvSpPr>
        <p:spPr>
          <a:xfrm>
            <a:off x="5948600" y="1787396"/>
            <a:ext cx="5709589" cy="4493538"/>
          </a:xfrm>
          <a:prstGeom prst="rect">
            <a:avLst/>
          </a:prstGeom>
          <a:noFill/>
        </p:spPr>
        <p:txBody>
          <a:bodyPr wrap="square">
            <a:spAutoFit/>
          </a:bodyPr>
          <a:lstStyle/>
          <a:p>
            <a:r>
              <a:rPr lang="en-GB" sz="2600" dirty="0">
                <a:solidFill>
                  <a:prstClr val="black"/>
                </a:solidFill>
                <a:latin typeface="Franklin Gothic Book" panose="020B0503020102020204" pitchFamily="34" charset="0"/>
              </a:rPr>
              <a:t>“We were hunted from our ground, shot, poisoned, and had our daughters, sisters and wives taken from us. . .What a number were poisoned at Kilcoy . . . They stole our ground where we used to get food, and when we got hungry and took a bit of flour or killed a bullock to eat, they shot us or poisoned us. All they give us now for our land is blanket once a year.” </a:t>
            </a:r>
          </a:p>
          <a:p>
            <a:r>
              <a:rPr lang="en-GB" sz="2600" dirty="0">
                <a:solidFill>
                  <a:prstClr val="black"/>
                </a:solidFill>
                <a:latin typeface="Franklin Gothic Book" panose="020B0503020102020204" pitchFamily="34" charset="0"/>
              </a:rPr>
              <a:t>– </a:t>
            </a:r>
            <a:r>
              <a:rPr lang="en-GB" sz="2600" dirty="0" err="1">
                <a:solidFill>
                  <a:prstClr val="black"/>
                </a:solidFill>
                <a:latin typeface="Franklin Gothic Book" panose="020B0503020102020204" pitchFamily="34" charset="0"/>
              </a:rPr>
              <a:t>Dalaipi</a:t>
            </a:r>
            <a:r>
              <a:rPr lang="en-GB" sz="2600" dirty="0">
                <a:solidFill>
                  <a:prstClr val="black"/>
                </a:solidFill>
                <a:latin typeface="Franklin Gothic Book" panose="020B0503020102020204" pitchFamily="34" charset="0"/>
              </a:rPr>
              <a:t>, late 19</a:t>
            </a:r>
            <a:r>
              <a:rPr lang="en-GB" sz="2600" baseline="30000" dirty="0">
                <a:solidFill>
                  <a:prstClr val="black"/>
                </a:solidFill>
                <a:latin typeface="Franklin Gothic Book" panose="020B0503020102020204" pitchFamily="34" charset="0"/>
              </a:rPr>
              <a:t>th</a:t>
            </a:r>
            <a:r>
              <a:rPr lang="en-GB" sz="2600" dirty="0">
                <a:solidFill>
                  <a:prstClr val="black"/>
                </a:solidFill>
                <a:latin typeface="Franklin Gothic Book" panose="020B0503020102020204" pitchFamily="34" charset="0"/>
              </a:rPr>
              <a:t> century </a:t>
            </a:r>
          </a:p>
        </p:txBody>
      </p:sp>
      <p:pic>
        <p:nvPicPr>
          <p:cNvPr id="3" name="Picture 2">
            <a:extLst>
              <a:ext uri="{FF2B5EF4-FFF2-40B4-BE49-F238E27FC236}">
                <a16:creationId xmlns:a16="http://schemas.microsoft.com/office/drawing/2014/main" id="{EDCC693A-8E24-0102-8E36-3D1972F2DBFE}"/>
              </a:ext>
            </a:extLst>
          </p:cNvPr>
          <p:cNvPicPr>
            <a:picLocks noChangeAspect="1"/>
          </p:cNvPicPr>
          <p:nvPr/>
        </p:nvPicPr>
        <p:blipFill>
          <a:blip r:embed="rId3"/>
          <a:stretch>
            <a:fillRect/>
          </a:stretch>
        </p:blipFill>
        <p:spPr>
          <a:xfrm>
            <a:off x="985358" y="336352"/>
            <a:ext cx="4334063" cy="6185296"/>
          </a:xfrm>
          <a:prstGeom prst="rect">
            <a:avLst/>
          </a:prstGeom>
        </p:spPr>
      </p:pic>
      <p:sp>
        <p:nvSpPr>
          <p:cNvPr id="2" name="TextBox 1">
            <a:extLst>
              <a:ext uri="{FF2B5EF4-FFF2-40B4-BE49-F238E27FC236}">
                <a16:creationId xmlns:a16="http://schemas.microsoft.com/office/drawing/2014/main" id="{9565DE8F-A4E0-7DCE-45D5-5B047F13E0B6}"/>
              </a:ext>
            </a:extLst>
          </p:cNvPr>
          <p:cNvSpPr txBox="1"/>
          <p:nvPr/>
        </p:nvSpPr>
        <p:spPr>
          <a:xfrm>
            <a:off x="6260892" y="663823"/>
            <a:ext cx="5709588" cy="707886"/>
          </a:xfrm>
          <a:prstGeom prst="rect">
            <a:avLst/>
          </a:prstGeom>
          <a:noFill/>
        </p:spPr>
        <p:txBody>
          <a:bodyPr wrap="square" rtlCol="0">
            <a:spAutoFit/>
          </a:bodyPr>
          <a:lstStyle/>
          <a:p>
            <a:r>
              <a:rPr lang="en-GB" sz="4000" dirty="0">
                <a:latin typeface="Franklin Gothic Book" panose="020B0503020102020204" pitchFamily="34" charset="0"/>
              </a:rPr>
              <a:t>Eyewitness Account (2)</a:t>
            </a:r>
          </a:p>
        </p:txBody>
      </p:sp>
    </p:spTree>
    <p:extLst>
      <p:ext uri="{BB962C8B-B14F-4D97-AF65-F5344CB8AC3E}">
        <p14:creationId xmlns:p14="http://schemas.microsoft.com/office/powerpoint/2010/main" val="9132590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FEEE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415C19-9903-F649-8682-7314C5FD5065}"/>
              </a:ext>
            </a:extLst>
          </p:cNvPr>
          <p:cNvSpPr>
            <a:spLocks noGrp="1"/>
          </p:cNvSpPr>
          <p:nvPr>
            <p:ph type="title"/>
          </p:nvPr>
        </p:nvSpPr>
        <p:spPr>
          <a:xfrm>
            <a:off x="6296747" y="65317"/>
            <a:ext cx="5291663" cy="1118267"/>
          </a:xfrm>
        </p:spPr>
        <p:txBody>
          <a:bodyPr anchor="b">
            <a:normAutofit/>
          </a:bodyPr>
          <a:lstStyle/>
          <a:p>
            <a:r>
              <a:rPr lang="en-US" sz="4000" dirty="0">
                <a:latin typeface="Franklin Gothic Book" panose="020B0503020102020204" pitchFamily="34" charset="0"/>
              </a:rPr>
              <a:t>Aboriginal Resistance</a:t>
            </a:r>
          </a:p>
        </p:txBody>
      </p:sp>
      <p:pic>
        <p:nvPicPr>
          <p:cNvPr id="4" name="Picture 3">
            <a:extLst>
              <a:ext uri="{FF2B5EF4-FFF2-40B4-BE49-F238E27FC236}">
                <a16:creationId xmlns:a16="http://schemas.microsoft.com/office/drawing/2014/main" id="{A0FA677E-A237-B547-8CEB-EC66F639E049}"/>
              </a:ext>
            </a:extLst>
          </p:cNvPr>
          <p:cNvPicPr>
            <a:picLocks noChangeAspect="1"/>
          </p:cNvPicPr>
          <p:nvPr/>
        </p:nvPicPr>
        <p:blipFill rotWithShape="1">
          <a:blip r:embed="rId3"/>
          <a:srcRect l="18532" t="1" r="36328" b="1"/>
          <a:stretch/>
        </p:blipFill>
        <p:spPr>
          <a:xfrm>
            <a:off x="3" y="1587"/>
            <a:ext cx="5895252" cy="6856413"/>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sp>
        <p:nvSpPr>
          <p:cNvPr id="3" name="Content Placeholder 2">
            <a:extLst>
              <a:ext uri="{FF2B5EF4-FFF2-40B4-BE49-F238E27FC236}">
                <a16:creationId xmlns:a16="http://schemas.microsoft.com/office/drawing/2014/main" id="{09C0167B-5ECE-0D44-8CA8-0819E1075B2A}"/>
              </a:ext>
            </a:extLst>
          </p:cNvPr>
          <p:cNvSpPr>
            <a:spLocks noGrp="1"/>
          </p:cNvSpPr>
          <p:nvPr>
            <p:ph idx="1"/>
          </p:nvPr>
        </p:nvSpPr>
        <p:spPr>
          <a:xfrm>
            <a:off x="6296747" y="1394085"/>
            <a:ext cx="5533634" cy="3891508"/>
          </a:xfrm>
        </p:spPr>
        <p:txBody>
          <a:bodyPr>
            <a:noAutofit/>
          </a:bodyPr>
          <a:lstStyle/>
          <a:p>
            <a:pPr marL="384048" indent="-384048">
              <a:lnSpc>
                <a:spcPct val="94000"/>
              </a:lnSpc>
              <a:spcBef>
                <a:spcPts val="1000"/>
              </a:spcBef>
              <a:spcAft>
                <a:spcPts val="200"/>
              </a:spcAft>
              <a:buFont typeface="Franklin Gothic Book" panose="020B0503020102020204" pitchFamily="34" charset="0"/>
              <a:buChar char="■"/>
            </a:pPr>
            <a:r>
              <a:rPr lang="en-US" sz="2000" dirty="0">
                <a:latin typeface="Franklin Gothic Book" panose="020B0503020102020204" pitchFamily="34" charset="0"/>
              </a:rPr>
              <a:t>Aboriginals fought to retain land and culture</a:t>
            </a:r>
          </a:p>
          <a:p>
            <a:pPr marL="384048" indent="-384048">
              <a:lnSpc>
                <a:spcPct val="94000"/>
              </a:lnSpc>
              <a:spcBef>
                <a:spcPts val="1000"/>
              </a:spcBef>
              <a:spcAft>
                <a:spcPts val="200"/>
              </a:spcAft>
              <a:buFont typeface="Franklin Gothic Book" panose="020B0503020102020204" pitchFamily="34" charset="0"/>
              <a:buChar char="■"/>
            </a:pPr>
            <a:r>
              <a:rPr lang="en-US" sz="2000" dirty="0">
                <a:latin typeface="Franklin Gothic Book" panose="020B0503020102020204" pitchFamily="34" charset="0"/>
              </a:rPr>
              <a:t>Frontier war: ‘Guerrilla war’ until the 1820s where the rebel used their mobility and surprise to try and resist the larger less-mobile army</a:t>
            </a:r>
          </a:p>
          <a:p>
            <a:pPr marL="384048" indent="-384048">
              <a:lnSpc>
                <a:spcPct val="94000"/>
              </a:lnSpc>
              <a:spcBef>
                <a:spcPts val="1000"/>
              </a:spcBef>
              <a:spcAft>
                <a:spcPts val="200"/>
              </a:spcAft>
              <a:buFont typeface="Franklin Gothic Book" panose="020B0503020102020204" pitchFamily="34" charset="0"/>
              <a:buChar char="■"/>
            </a:pPr>
            <a:r>
              <a:rPr lang="en-US" sz="2000" dirty="0">
                <a:latin typeface="Franklin Gothic Book" panose="020B0503020102020204" pitchFamily="34" charset="0"/>
              </a:rPr>
              <a:t>1838 Myall Creek Massacre – landmark event because some of settlers punished and hanged</a:t>
            </a:r>
          </a:p>
          <a:p>
            <a:pPr marL="384048" indent="-384048">
              <a:lnSpc>
                <a:spcPct val="94000"/>
              </a:lnSpc>
              <a:spcBef>
                <a:spcPts val="1000"/>
              </a:spcBef>
              <a:spcAft>
                <a:spcPts val="200"/>
              </a:spcAft>
              <a:buFont typeface="Franklin Gothic Book" panose="020B0503020102020204" pitchFamily="34" charset="0"/>
              <a:buChar char="■"/>
            </a:pPr>
            <a:r>
              <a:rPr lang="en-US" sz="2000" dirty="0">
                <a:latin typeface="Franklin Gothic Book" panose="020B0503020102020204" pitchFamily="34" charset="0"/>
              </a:rPr>
              <a:t>Population down to 60,000 by the 1920s due starvation and the massacres.</a:t>
            </a:r>
          </a:p>
        </p:txBody>
      </p:sp>
      <p:sp>
        <p:nvSpPr>
          <p:cNvPr id="7" name="Rectangle 6">
            <a:extLst>
              <a:ext uri="{FF2B5EF4-FFF2-40B4-BE49-F238E27FC236}">
                <a16:creationId xmlns:a16="http://schemas.microsoft.com/office/drawing/2014/main" id="{F84BFA44-5122-2FDE-1DB5-15687E72B9CF}"/>
              </a:ext>
            </a:extLst>
          </p:cNvPr>
          <p:cNvSpPr/>
          <p:nvPr/>
        </p:nvSpPr>
        <p:spPr>
          <a:xfrm>
            <a:off x="6430780" y="4886793"/>
            <a:ext cx="5399601" cy="1692771"/>
          </a:xfrm>
          <a:prstGeom prst="rect">
            <a:avLst/>
          </a:prstGeom>
          <a:solidFill>
            <a:srgbClr val="00B050">
              <a:alpha val="4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64641481-46DC-FCC3-4ADD-23653AA2797F}"/>
              </a:ext>
            </a:extLst>
          </p:cNvPr>
          <p:cNvSpPr txBox="1"/>
          <p:nvPr/>
        </p:nvSpPr>
        <p:spPr>
          <a:xfrm>
            <a:off x="6527288" y="4953764"/>
            <a:ext cx="5206584" cy="1692771"/>
          </a:xfrm>
          <a:prstGeom prst="rect">
            <a:avLst/>
          </a:prstGeom>
          <a:noFill/>
        </p:spPr>
        <p:txBody>
          <a:bodyPr wrap="square">
            <a:spAutoFit/>
          </a:bodyPr>
          <a:lstStyle/>
          <a:p>
            <a:r>
              <a:rPr lang="en-GB" sz="2600" b="1" i="0" dirty="0">
                <a:solidFill>
                  <a:srgbClr val="121212"/>
                </a:solidFill>
                <a:effectLst/>
              </a:rPr>
              <a:t>“There is this notion that our people just lay down and died” </a:t>
            </a:r>
          </a:p>
          <a:p>
            <a:r>
              <a:rPr lang="en-GB" sz="2400" b="1" i="0" dirty="0">
                <a:solidFill>
                  <a:srgbClr val="121212"/>
                </a:solidFill>
                <a:effectLst/>
              </a:rPr>
              <a:t>– </a:t>
            </a:r>
            <a:r>
              <a:rPr lang="en-GB" sz="2400" b="1" i="0" dirty="0" err="1">
                <a:solidFill>
                  <a:srgbClr val="121212"/>
                </a:solidFill>
                <a:effectLst/>
              </a:rPr>
              <a:t>Boe</a:t>
            </a:r>
            <a:r>
              <a:rPr lang="en-GB" sz="2400" b="1" i="0" dirty="0">
                <a:solidFill>
                  <a:srgbClr val="121212"/>
                </a:solidFill>
                <a:effectLst/>
              </a:rPr>
              <a:t> </a:t>
            </a:r>
            <a:r>
              <a:rPr lang="en-GB" sz="2400" b="1" i="0" dirty="0" err="1">
                <a:solidFill>
                  <a:srgbClr val="121212"/>
                </a:solidFill>
                <a:effectLst/>
              </a:rPr>
              <a:t>Spearim</a:t>
            </a:r>
            <a:r>
              <a:rPr lang="en-GB" sz="2400" b="1" i="0" dirty="0">
                <a:solidFill>
                  <a:srgbClr val="121212"/>
                </a:solidFill>
                <a:effectLst/>
              </a:rPr>
              <a:t>, creator of the Frontier War Stories Podcast </a:t>
            </a:r>
            <a:endParaRPr lang="en-GB" sz="2400" b="1" dirty="0"/>
          </a:p>
        </p:txBody>
      </p:sp>
    </p:spTree>
    <p:extLst>
      <p:ext uri="{BB962C8B-B14F-4D97-AF65-F5344CB8AC3E}">
        <p14:creationId xmlns:p14="http://schemas.microsoft.com/office/powerpoint/2010/main" val="4819494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25708B-51CC-6C42-9AEE-1A203F26B819}"/>
              </a:ext>
            </a:extLst>
          </p:cNvPr>
          <p:cNvSpPr>
            <a:spLocks noGrp="1"/>
          </p:cNvSpPr>
          <p:nvPr>
            <p:ph type="title"/>
          </p:nvPr>
        </p:nvSpPr>
        <p:spPr/>
        <p:txBody>
          <a:bodyPr/>
          <a:lstStyle/>
          <a:p>
            <a:r>
              <a:rPr lang="en-US" dirty="0"/>
              <a:t>Segregation</a:t>
            </a:r>
          </a:p>
        </p:txBody>
      </p:sp>
      <p:sp>
        <p:nvSpPr>
          <p:cNvPr id="4" name="Content Placeholder 2">
            <a:extLst>
              <a:ext uri="{FF2B5EF4-FFF2-40B4-BE49-F238E27FC236}">
                <a16:creationId xmlns:a16="http://schemas.microsoft.com/office/drawing/2014/main" id="{E08E2553-A421-AA45-88AA-7379722CBB4C}"/>
              </a:ext>
            </a:extLst>
          </p:cNvPr>
          <p:cNvSpPr txBox="1">
            <a:spLocks/>
          </p:cNvSpPr>
          <p:nvPr/>
        </p:nvSpPr>
        <p:spPr>
          <a:xfrm>
            <a:off x="1371600" y="1780032"/>
            <a:ext cx="5334886" cy="4087368"/>
          </a:xfrm>
          <a:prstGeom prst="rect">
            <a:avLst/>
          </a:prstGeom>
        </p:spPr>
        <p:txBody>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r>
              <a:rPr lang="en-US" dirty="0"/>
              <a:t>Aboriginal s</a:t>
            </a:r>
            <a:r>
              <a:rPr lang="en-US" sz="2000" dirty="0"/>
              <a:t>urvivors of the frontier conflict were moved into reserves or missions, which are  religious buildings made to spread the word of God.</a:t>
            </a:r>
          </a:p>
          <a:p>
            <a:r>
              <a:rPr lang="en-US" sz="2000" dirty="0"/>
              <a:t>Laws to segregate and control Aboriginal movement were put in place by the colonists.</a:t>
            </a:r>
          </a:p>
          <a:p>
            <a:r>
              <a:rPr lang="en-US" sz="2000" dirty="0"/>
              <a:t>Through th</a:t>
            </a:r>
            <a:r>
              <a:rPr lang="en-US" dirty="0"/>
              <a:t>e </a:t>
            </a:r>
            <a:r>
              <a:rPr lang="en-US" sz="2000" dirty="0"/>
              <a:t>1915/1918 Acts, 33% girls were removed from their families to be trained as domestic servants and boys to serve on farms these separations were devastating to families.</a:t>
            </a:r>
          </a:p>
          <a:p>
            <a:endParaRPr lang="en-GB" dirty="0">
              <a:latin typeface="+mj-lt"/>
            </a:endParaRPr>
          </a:p>
        </p:txBody>
      </p:sp>
      <p:pic>
        <p:nvPicPr>
          <p:cNvPr id="1026" name="Picture 2" descr="Queensland Aborigines' Mission Band, 1918">
            <a:extLst>
              <a:ext uri="{FF2B5EF4-FFF2-40B4-BE49-F238E27FC236}">
                <a16:creationId xmlns:a16="http://schemas.microsoft.com/office/drawing/2014/main" id="{7D7B3E0F-E396-BB4C-A6A5-3D691284B8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71378" y="1780032"/>
            <a:ext cx="5063962" cy="4233472"/>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38082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A9C7EF-560D-1C41-B3CA-8CB03C2F4246}"/>
              </a:ext>
            </a:extLst>
          </p:cNvPr>
          <p:cNvSpPr>
            <a:spLocks noGrp="1"/>
          </p:cNvSpPr>
          <p:nvPr>
            <p:ph type="title"/>
          </p:nvPr>
        </p:nvSpPr>
        <p:spPr/>
        <p:txBody>
          <a:bodyPr/>
          <a:lstStyle/>
          <a:p>
            <a:r>
              <a:rPr lang="en-US" dirty="0"/>
              <a:t>Self governing Australia </a:t>
            </a:r>
          </a:p>
        </p:txBody>
      </p:sp>
      <p:pic>
        <p:nvPicPr>
          <p:cNvPr id="4" name="Picture 3">
            <a:extLst>
              <a:ext uri="{FF2B5EF4-FFF2-40B4-BE49-F238E27FC236}">
                <a16:creationId xmlns:a16="http://schemas.microsoft.com/office/drawing/2014/main" id="{B2656406-136F-DC40-A9D3-F2B6757DD21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889" b="95778" l="2817" r="95976">
                        <a14:foregroundMark x1="7847" y1="38444" x2="5030" y2="51333"/>
                        <a14:foregroundMark x1="5030" y1="51333" x2="9457" y2="60222"/>
                        <a14:foregroundMark x1="41650" y1="13778" x2="51308" y2="5333"/>
                        <a14:foregroundMark x1="51308" y1="5333" x2="54527" y2="10222"/>
                        <a14:foregroundMark x1="74044" y1="5778" x2="74044" y2="3333"/>
                        <a14:foregroundMark x1="89940" y1="70667" x2="95372" y2="58222"/>
                        <a14:foregroundMark x1="95372" y1="58222" x2="91952" y2="45778"/>
                        <a14:foregroundMark x1="91952" y1="45778" x2="87324" y2="41333"/>
                        <a14:foregroundMark x1="96177" y1="53778" x2="95372" y2="48444"/>
                        <a14:foregroundMark x1="61167" y1="70667" x2="61167" y2="70667"/>
                        <a14:foregroundMark x1="55734" y1="72889" x2="63581" y2="61778"/>
                        <a14:foregroundMark x1="77867" y1="95778" x2="77867" y2="95778"/>
                        <a14:foregroundMark x1="48290" y1="5333" x2="49095" y2="2889"/>
                        <a14:foregroundMark x1="3219" y1="44000" x2="2817" y2="41111"/>
                        <a14:foregroundMark x1="80080" y1="94222" x2="81489" y2="92222"/>
                      </a14:backgroundRemoval>
                    </a14:imgEffect>
                  </a14:imgLayer>
                </a14:imgProps>
              </a:ext>
            </a:extLst>
          </a:blip>
          <a:stretch>
            <a:fillRect/>
          </a:stretch>
        </p:blipFill>
        <p:spPr>
          <a:xfrm>
            <a:off x="7265144" y="2068525"/>
            <a:ext cx="4012630" cy="3902050"/>
          </a:xfrm>
          <a:prstGeom prst="rect">
            <a:avLst/>
          </a:prstGeom>
        </p:spPr>
      </p:pic>
      <p:pic>
        <p:nvPicPr>
          <p:cNvPr id="5" name="Picture 4">
            <a:extLst>
              <a:ext uri="{FF2B5EF4-FFF2-40B4-BE49-F238E27FC236}">
                <a16:creationId xmlns:a16="http://schemas.microsoft.com/office/drawing/2014/main" id="{5A4E0A37-FAE0-C243-96F0-0E720978A2A4}"/>
              </a:ext>
            </a:extLst>
          </p:cNvPr>
          <p:cNvPicPr>
            <a:picLocks noChangeAspect="1"/>
          </p:cNvPicPr>
          <p:nvPr/>
        </p:nvPicPr>
        <p:blipFill>
          <a:blip r:embed="rId5"/>
          <a:stretch>
            <a:fillRect/>
          </a:stretch>
        </p:blipFill>
        <p:spPr>
          <a:xfrm>
            <a:off x="2095591" y="4518676"/>
            <a:ext cx="3528837" cy="1771338"/>
          </a:xfrm>
          <a:prstGeom prst="rect">
            <a:avLst/>
          </a:prstGeom>
        </p:spPr>
      </p:pic>
      <p:sp>
        <p:nvSpPr>
          <p:cNvPr id="6" name="Content Placeholder 2">
            <a:extLst>
              <a:ext uri="{FF2B5EF4-FFF2-40B4-BE49-F238E27FC236}">
                <a16:creationId xmlns:a16="http://schemas.microsoft.com/office/drawing/2014/main" id="{D85CBED0-9F9E-CF40-9CE6-2C0F2389B78F}"/>
              </a:ext>
            </a:extLst>
          </p:cNvPr>
          <p:cNvSpPr txBox="1">
            <a:spLocks/>
          </p:cNvSpPr>
          <p:nvPr/>
        </p:nvSpPr>
        <p:spPr>
          <a:xfrm>
            <a:off x="1371600" y="1780032"/>
            <a:ext cx="5588570" cy="4087368"/>
          </a:xfrm>
          <a:prstGeom prst="rect">
            <a:avLst/>
          </a:prstGeom>
        </p:spPr>
        <p:txBody>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r>
              <a:rPr lang="en-US" sz="2000" dirty="0"/>
              <a:t>Pressure for rights and democracy for settlers; not for the Aborigines</a:t>
            </a:r>
          </a:p>
          <a:p>
            <a:r>
              <a:rPr lang="en-US" sz="2000" dirty="0"/>
              <a:t>In 1859, Australia became a self governing domain of Britain, 6 colonies were established, all ruled by Queen Victoria</a:t>
            </a:r>
          </a:p>
          <a:p>
            <a:r>
              <a:rPr lang="en-US" sz="2000" dirty="0"/>
              <a:t>1901 federation; The commonwealth of Australia was formed and became a dominion of the British Empire. </a:t>
            </a:r>
          </a:p>
          <a:p>
            <a:pPr marL="0" indent="0">
              <a:buNone/>
            </a:pPr>
            <a:endParaRPr lang="en-GB" dirty="0">
              <a:latin typeface="+mj-lt"/>
            </a:endParaRPr>
          </a:p>
        </p:txBody>
      </p:sp>
    </p:spTree>
    <p:extLst>
      <p:ext uri="{BB962C8B-B14F-4D97-AF65-F5344CB8AC3E}">
        <p14:creationId xmlns:p14="http://schemas.microsoft.com/office/powerpoint/2010/main" val="26133833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6A3933-6892-0A43-91F3-FC92CDA25D31}"/>
              </a:ext>
            </a:extLst>
          </p:cNvPr>
          <p:cNvSpPr>
            <a:spLocks noGrp="1"/>
          </p:cNvSpPr>
          <p:nvPr>
            <p:ph type="title"/>
          </p:nvPr>
        </p:nvSpPr>
        <p:spPr/>
        <p:txBody>
          <a:bodyPr/>
          <a:lstStyle/>
          <a:p>
            <a:r>
              <a:rPr lang="en-US" dirty="0"/>
              <a:t>Aboriginal rights 20</a:t>
            </a:r>
            <a:r>
              <a:rPr lang="en-US" baseline="30000" dirty="0"/>
              <a:t>th</a:t>
            </a:r>
            <a:r>
              <a:rPr lang="en-US" dirty="0"/>
              <a:t> C</a:t>
            </a:r>
          </a:p>
        </p:txBody>
      </p:sp>
      <p:pic>
        <p:nvPicPr>
          <p:cNvPr id="3" name="Picture 2" descr="William Cooper (Aboriginal Australian) - Wikipedia">
            <a:extLst>
              <a:ext uri="{FF2B5EF4-FFF2-40B4-BE49-F238E27FC236}">
                <a16:creationId xmlns:a16="http://schemas.microsoft.com/office/drawing/2014/main" id="{EEC54644-4072-2847-B1CF-D8FA93C672C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008" t="213" r="2" b="21465"/>
          <a:stretch/>
        </p:blipFill>
        <p:spPr bwMode="auto">
          <a:xfrm>
            <a:off x="7060373" y="820711"/>
            <a:ext cx="2271336" cy="277318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descr="Pearl Gibbs - Wikipedia">
            <a:extLst>
              <a:ext uri="{FF2B5EF4-FFF2-40B4-BE49-F238E27FC236}">
                <a16:creationId xmlns:a16="http://schemas.microsoft.com/office/drawing/2014/main" id="{C32C7987-2D9F-0342-90A6-0CD0F7C6702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297" t="1" r="13464" b="4"/>
          <a:stretch/>
        </p:blipFill>
        <p:spPr bwMode="auto">
          <a:xfrm>
            <a:off x="9538915" y="820711"/>
            <a:ext cx="2271336" cy="277318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Jack Patten's Day of Mourning protest opening address | Melbourne Theatre  Company">
            <a:extLst>
              <a:ext uri="{FF2B5EF4-FFF2-40B4-BE49-F238E27FC236}">
                <a16:creationId xmlns:a16="http://schemas.microsoft.com/office/drawing/2014/main" id="{BCD77E46-E54F-E742-BB19-EBB72B5408E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597" t="9019" r="3398" b="10143"/>
          <a:stretch/>
        </p:blipFill>
        <p:spPr bwMode="auto">
          <a:xfrm>
            <a:off x="7060373" y="3770006"/>
            <a:ext cx="4779858" cy="2773181"/>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
            <a:extLst>
              <a:ext uri="{FF2B5EF4-FFF2-40B4-BE49-F238E27FC236}">
                <a16:creationId xmlns:a16="http://schemas.microsoft.com/office/drawing/2014/main" id="{186335A7-A043-004B-8243-F48CDF6C8F64}"/>
              </a:ext>
            </a:extLst>
          </p:cNvPr>
          <p:cNvSpPr txBox="1">
            <a:spLocks/>
          </p:cNvSpPr>
          <p:nvPr/>
        </p:nvSpPr>
        <p:spPr>
          <a:xfrm>
            <a:off x="1371600" y="1780032"/>
            <a:ext cx="5334886" cy="4087368"/>
          </a:xfrm>
          <a:prstGeom prst="rect">
            <a:avLst/>
          </a:prstGeom>
        </p:spPr>
        <p:txBody>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r>
              <a:rPr lang="en-US" sz="2000" b="1" dirty="0"/>
              <a:t>In 1901</a:t>
            </a:r>
            <a:r>
              <a:rPr lang="en-US" sz="2000" dirty="0"/>
              <a:t>, rights for aboriginal people are not included in the new constitution</a:t>
            </a:r>
          </a:p>
          <a:p>
            <a:r>
              <a:rPr lang="en-US" sz="2000" b="1" dirty="0"/>
              <a:t>In 1938</a:t>
            </a:r>
            <a:r>
              <a:rPr lang="en-US" sz="2000" dirty="0"/>
              <a:t>, a Day of Mourning protest for indigenous representation took place on Australia day for indigenous representation </a:t>
            </a:r>
            <a:r>
              <a:rPr lang="en-US" dirty="0"/>
              <a:t>in </a:t>
            </a:r>
            <a:r>
              <a:rPr lang="en-US" sz="2000" dirty="0"/>
              <a:t>parliament</a:t>
            </a:r>
          </a:p>
          <a:p>
            <a:r>
              <a:rPr lang="en-US" b="1" dirty="0"/>
              <a:t>In the 1940s</a:t>
            </a:r>
            <a:r>
              <a:rPr lang="en-US" dirty="0"/>
              <a:t>, the policy of assimilation continued to break up aboriginal families</a:t>
            </a:r>
            <a:endParaRPr lang="en-US" sz="2000" dirty="0"/>
          </a:p>
          <a:p>
            <a:r>
              <a:rPr lang="en-US" sz="2000" b="1" dirty="0"/>
              <a:t>In 1965</a:t>
            </a:r>
            <a:r>
              <a:rPr lang="en-US" sz="2000" dirty="0"/>
              <a:t>, aboriginal </a:t>
            </a:r>
            <a:r>
              <a:rPr lang="en-US" dirty="0"/>
              <a:t>Australians </a:t>
            </a:r>
            <a:r>
              <a:rPr lang="en-US" sz="2000" dirty="0"/>
              <a:t>gained the equal right to vote and complete citizenship. </a:t>
            </a:r>
          </a:p>
          <a:p>
            <a:pPr marL="0" indent="0">
              <a:buNone/>
            </a:pPr>
            <a:endParaRPr lang="en-GB" dirty="0">
              <a:latin typeface="+mj-lt"/>
            </a:endParaRPr>
          </a:p>
        </p:txBody>
      </p:sp>
      <p:sp>
        <p:nvSpPr>
          <p:cNvPr id="7" name="TextBox 6">
            <a:extLst>
              <a:ext uri="{FF2B5EF4-FFF2-40B4-BE49-F238E27FC236}">
                <a16:creationId xmlns:a16="http://schemas.microsoft.com/office/drawing/2014/main" id="{265604C2-09C3-0246-8066-4953E683CA9C}"/>
              </a:ext>
            </a:extLst>
          </p:cNvPr>
          <p:cNvSpPr txBox="1"/>
          <p:nvPr/>
        </p:nvSpPr>
        <p:spPr>
          <a:xfrm>
            <a:off x="1371600" y="6153462"/>
            <a:ext cx="5489497" cy="584775"/>
          </a:xfrm>
          <a:prstGeom prst="rect">
            <a:avLst/>
          </a:prstGeom>
          <a:noFill/>
        </p:spPr>
        <p:txBody>
          <a:bodyPr wrap="square" rtlCol="0">
            <a:spAutoFit/>
          </a:bodyPr>
          <a:lstStyle/>
          <a:p>
            <a:r>
              <a:rPr lang="en-GB" sz="1600" dirty="0"/>
              <a:t>Top left: William Cooper, top right: Pearl Gibbs, bottom: Jack Pattern; Aboriginal rights campaigners </a:t>
            </a:r>
          </a:p>
        </p:txBody>
      </p:sp>
    </p:spTree>
    <p:extLst>
      <p:ext uri="{BB962C8B-B14F-4D97-AF65-F5344CB8AC3E}">
        <p14:creationId xmlns:p14="http://schemas.microsoft.com/office/powerpoint/2010/main" val="17704739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E70646-CC41-BC4A-A39C-87A62FE79596}"/>
              </a:ext>
            </a:extLst>
          </p:cNvPr>
          <p:cNvSpPr>
            <a:spLocks noGrp="1"/>
          </p:cNvSpPr>
          <p:nvPr>
            <p:ph type="title"/>
          </p:nvPr>
        </p:nvSpPr>
        <p:spPr/>
        <p:txBody>
          <a:bodyPr/>
          <a:lstStyle/>
          <a:p>
            <a:r>
              <a:rPr lang="en-GB" dirty="0"/>
              <a:t>Reconciliation with Colonial Legacy</a:t>
            </a:r>
          </a:p>
        </p:txBody>
      </p:sp>
      <p:sp>
        <p:nvSpPr>
          <p:cNvPr id="3" name="Content Placeholder 2">
            <a:extLst>
              <a:ext uri="{FF2B5EF4-FFF2-40B4-BE49-F238E27FC236}">
                <a16:creationId xmlns:a16="http://schemas.microsoft.com/office/drawing/2014/main" id="{7D569DEB-A4A0-9D49-BB37-C91CD031C468}"/>
              </a:ext>
            </a:extLst>
          </p:cNvPr>
          <p:cNvSpPr>
            <a:spLocks noGrp="1"/>
          </p:cNvSpPr>
          <p:nvPr>
            <p:ph idx="1"/>
          </p:nvPr>
        </p:nvSpPr>
        <p:spPr>
          <a:xfrm>
            <a:off x="1371600" y="1884218"/>
            <a:ext cx="9601200" cy="4287982"/>
          </a:xfrm>
        </p:spPr>
        <p:txBody>
          <a:bodyPr>
            <a:normAutofit fontScale="92500" lnSpcReduction="10000"/>
          </a:bodyPr>
          <a:lstStyle/>
          <a:p>
            <a:pPr fontAlgn="base"/>
            <a:r>
              <a:rPr lang="en-US" sz="2200" dirty="0"/>
              <a:t>“For Aboriginal and Torres Strait Islander people, Australia’s colonial history features oppression, devastating land and language dispossession, violence, and racism. </a:t>
            </a:r>
          </a:p>
          <a:p>
            <a:pPr fontAlgn="base"/>
            <a:r>
              <a:rPr lang="en-US" sz="2200" dirty="0"/>
              <a:t>Since the mid-20th century, Australians have taken big steps towards a just, equitable and reconciled nation. This journey reminds us that reconciliation is a work in progress. Generations of people have fort for meaningful change.</a:t>
            </a:r>
          </a:p>
          <a:p>
            <a:pPr fontAlgn="base"/>
            <a:r>
              <a:rPr lang="en-US" sz="2200" dirty="0"/>
              <a:t> In 1991, the </a:t>
            </a:r>
            <a:r>
              <a:rPr lang="en-US" sz="2200" b="1" dirty="0"/>
              <a:t>Council for Aboriginal Reconciliation </a:t>
            </a:r>
            <a:r>
              <a:rPr lang="en-US" sz="2200" dirty="0"/>
              <a:t>was established to promote a national reconciliation process. </a:t>
            </a:r>
          </a:p>
          <a:p>
            <a:pPr fontAlgn="base"/>
            <a:r>
              <a:rPr lang="en-US" sz="2200" dirty="0"/>
              <a:t>Over this time, reconciliation has encouraged a greater focus on the relationship between Aboriginal and Torres Strait Islander peoples and non-Indigenous Australians. It promotes national debate on prejudice, discrimination and racism. It prompts questions about our national identity and the place of Aboriginal and Torres Strait Islander histories, cultures and rights in our nation’s story.”</a:t>
            </a:r>
          </a:p>
          <a:p>
            <a:pPr marL="0" indent="0" fontAlgn="base">
              <a:buNone/>
            </a:pPr>
            <a:r>
              <a:rPr lang="en-US" sz="1700" dirty="0"/>
              <a:t>from the ‘</a:t>
            </a:r>
            <a:r>
              <a:rPr lang="en-US" sz="1700" dirty="0" err="1"/>
              <a:t>Narragunnawali</a:t>
            </a:r>
            <a:r>
              <a:rPr lang="en-US" sz="1700" dirty="0"/>
              <a:t>’ peoples website</a:t>
            </a:r>
          </a:p>
          <a:p>
            <a:endParaRPr lang="en-GB" dirty="0"/>
          </a:p>
        </p:txBody>
      </p:sp>
      <p:pic>
        <p:nvPicPr>
          <p:cNvPr id="1026" name="Picture 2" descr="BHP Foundation Australia program | BHP Foundation">
            <a:extLst>
              <a:ext uri="{FF2B5EF4-FFF2-40B4-BE49-F238E27FC236}">
                <a16:creationId xmlns:a16="http://schemas.microsoft.com/office/drawing/2014/main" id="{2D8D8F2B-DBDB-244E-8835-FE1C48EF03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87490" y="5510537"/>
            <a:ext cx="4904509" cy="13474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9704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BC5AE9-5F28-684B-89D4-A8CBD2AA6E48}"/>
              </a:ext>
            </a:extLst>
          </p:cNvPr>
          <p:cNvSpPr>
            <a:spLocks noGrp="1"/>
          </p:cNvSpPr>
          <p:nvPr>
            <p:ph type="title"/>
          </p:nvPr>
        </p:nvSpPr>
        <p:spPr/>
        <p:txBody>
          <a:bodyPr/>
          <a:lstStyle/>
          <a:p>
            <a:r>
              <a:rPr lang="en-US" dirty="0"/>
              <a:t>Aboriginal rights today</a:t>
            </a:r>
          </a:p>
        </p:txBody>
      </p:sp>
      <p:sp>
        <p:nvSpPr>
          <p:cNvPr id="4" name="Content Placeholder 2">
            <a:extLst>
              <a:ext uri="{FF2B5EF4-FFF2-40B4-BE49-F238E27FC236}">
                <a16:creationId xmlns:a16="http://schemas.microsoft.com/office/drawing/2014/main" id="{A734E704-5D92-1447-86CF-1E4E74122499}"/>
              </a:ext>
            </a:extLst>
          </p:cNvPr>
          <p:cNvSpPr txBox="1">
            <a:spLocks/>
          </p:cNvSpPr>
          <p:nvPr/>
        </p:nvSpPr>
        <p:spPr>
          <a:xfrm>
            <a:off x="1371600" y="1780032"/>
            <a:ext cx="6913311" cy="4087368"/>
          </a:xfrm>
          <a:prstGeom prst="rect">
            <a:avLst/>
          </a:prstGeom>
        </p:spPr>
        <p:txBody>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marL="0" indent="0">
              <a:buNone/>
            </a:pPr>
            <a:r>
              <a:rPr lang="en-GB" sz="2000" b="1" dirty="0">
                <a:solidFill>
                  <a:srgbClr val="111111"/>
                </a:solidFill>
                <a:latin typeface="Franklin Gothic Book" panose="020B0503020102020204" pitchFamily="34" charset="0"/>
                <a:cs typeface="Calibri Light" panose="020F0302020204030204" pitchFamily="34" charset="0"/>
              </a:rPr>
              <a:t>Apology to the stolen nation, February 13</a:t>
            </a:r>
            <a:r>
              <a:rPr lang="en-GB" sz="2000" b="1" baseline="30000" dirty="0">
                <a:solidFill>
                  <a:srgbClr val="111111"/>
                </a:solidFill>
                <a:latin typeface="Franklin Gothic Book" panose="020B0503020102020204" pitchFamily="34" charset="0"/>
                <a:cs typeface="Calibri Light" panose="020F0302020204030204" pitchFamily="34" charset="0"/>
              </a:rPr>
              <a:t>th</a:t>
            </a:r>
            <a:r>
              <a:rPr lang="en-GB" sz="2000" b="1" dirty="0">
                <a:solidFill>
                  <a:srgbClr val="111111"/>
                </a:solidFill>
                <a:latin typeface="Franklin Gothic Book" panose="020B0503020102020204" pitchFamily="34" charset="0"/>
                <a:cs typeface="Calibri Light" panose="020F0302020204030204" pitchFamily="34" charset="0"/>
              </a:rPr>
              <a:t>, 2008</a:t>
            </a:r>
          </a:p>
          <a:p>
            <a:r>
              <a:rPr lang="en-GB" dirty="0">
                <a:solidFill>
                  <a:srgbClr val="111111"/>
                </a:solidFill>
                <a:latin typeface="Franklin Gothic Book" panose="020B0503020102020204" pitchFamily="34" charset="0"/>
                <a:cs typeface="Calibri Light" panose="020F0302020204030204" pitchFamily="34" charset="0"/>
              </a:rPr>
              <a:t>Prime minister Kevin Rudd delivers an apology in Federal Parliament for the mistreatment of Indigenous Australians. </a:t>
            </a:r>
          </a:p>
          <a:p>
            <a:r>
              <a:rPr lang="en-GB" dirty="0">
                <a:solidFill>
                  <a:srgbClr val="111111"/>
                </a:solidFill>
                <a:latin typeface="Franklin Gothic Book" panose="020B0503020102020204" pitchFamily="34" charset="0"/>
                <a:cs typeface="Calibri Light" panose="020F0302020204030204" pitchFamily="34" charset="0"/>
              </a:rPr>
              <a:t>In the speech he commits to closing the gap on Indigenous disadvantage and makes a statement of recognition that </a:t>
            </a:r>
            <a:r>
              <a:rPr lang="en-GB" b="1" dirty="0">
                <a:solidFill>
                  <a:srgbClr val="111111"/>
                </a:solidFill>
                <a:latin typeface="Franklin Gothic Book" panose="020B0503020102020204" pitchFamily="34" charset="0"/>
                <a:cs typeface="Calibri Light" panose="020F0302020204030204" pitchFamily="34" charset="0"/>
              </a:rPr>
              <a:t>"today we honour the Indigenous peoples of this land, the oldest continuing cultures in human history".</a:t>
            </a:r>
          </a:p>
          <a:p>
            <a:pPr marL="0" indent="0">
              <a:buNone/>
            </a:pPr>
            <a:r>
              <a:rPr lang="en-GB" b="1" dirty="0">
                <a:solidFill>
                  <a:srgbClr val="111111"/>
                </a:solidFill>
                <a:latin typeface="Franklin Gothic Book" panose="020B0503020102020204" pitchFamily="34" charset="0"/>
                <a:cs typeface="Calibri Light" panose="020F0302020204030204" pitchFamily="34" charset="0"/>
              </a:rPr>
              <a:t>Australia Day</a:t>
            </a:r>
          </a:p>
          <a:p>
            <a:r>
              <a:rPr lang="en-GB" dirty="0">
                <a:solidFill>
                  <a:srgbClr val="111111"/>
                </a:solidFill>
                <a:latin typeface="Franklin Gothic Book" panose="020B0503020102020204" pitchFamily="34" charset="0"/>
                <a:cs typeface="Calibri Light" panose="020F0302020204030204" pitchFamily="34" charset="0"/>
              </a:rPr>
              <a:t>Australia Day was established in 1935 to </a:t>
            </a:r>
            <a:r>
              <a:rPr lang="en-GB" dirty="0">
                <a:solidFill>
                  <a:prstClr val="black"/>
                </a:solidFill>
                <a:latin typeface="Franklin Gothic Book" panose="020B0503020102020204" pitchFamily="34" charset="0"/>
              </a:rPr>
              <a:t>“celebrate all the things we love about Australia: land, sense of fair go, lifestyle, democracy, the freedoms we enjoy, but particularly our people”. </a:t>
            </a:r>
          </a:p>
          <a:p>
            <a:r>
              <a:rPr lang="en-GB" dirty="0">
                <a:latin typeface="+mj-lt"/>
              </a:rPr>
              <a:t>Watch the video on the next slide and discuss, does Australia day celebrate </a:t>
            </a:r>
            <a:r>
              <a:rPr lang="en-GB" b="1" dirty="0">
                <a:latin typeface="+mj-lt"/>
              </a:rPr>
              <a:t>all</a:t>
            </a:r>
            <a:r>
              <a:rPr lang="en-GB" dirty="0">
                <a:latin typeface="+mj-lt"/>
              </a:rPr>
              <a:t> people? </a:t>
            </a:r>
          </a:p>
        </p:txBody>
      </p:sp>
      <p:pic>
        <p:nvPicPr>
          <p:cNvPr id="6" name="Picture 2" descr="Anniversary of National Apology - 13 Feb. - Racism. No Way!">
            <a:extLst>
              <a:ext uri="{FF2B5EF4-FFF2-40B4-BE49-F238E27FC236}">
                <a16:creationId xmlns:a16="http://schemas.microsoft.com/office/drawing/2014/main" id="{5464D8A5-8280-FF42-9C8F-A2C0D185E7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84911" y="2036590"/>
            <a:ext cx="3512350" cy="198296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38ADC648-794F-D142-9DB8-9AAECC1D7394}"/>
              </a:ext>
            </a:extLst>
          </p:cNvPr>
          <p:cNvPicPr>
            <a:picLocks noChangeAspect="1"/>
          </p:cNvPicPr>
          <p:nvPr/>
        </p:nvPicPr>
        <p:blipFill>
          <a:blip r:embed="rId4"/>
          <a:stretch>
            <a:fillRect/>
          </a:stretch>
        </p:blipFill>
        <p:spPr>
          <a:xfrm>
            <a:off x="8284911" y="4439545"/>
            <a:ext cx="3512350" cy="2107409"/>
          </a:xfrm>
          <a:prstGeom prst="rect">
            <a:avLst/>
          </a:prstGeom>
        </p:spPr>
      </p:pic>
    </p:spTree>
    <p:extLst>
      <p:ext uri="{BB962C8B-B14F-4D97-AF65-F5344CB8AC3E}">
        <p14:creationId xmlns:p14="http://schemas.microsoft.com/office/powerpoint/2010/main" val="4008669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23470A-7928-D040-B9B8-49C36ACCA7C1}"/>
              </a:ext>
            </a:extLst>
          </p:cNvPr>
          <p:cNvSpPr>
            <a:spLocks noGrp="1"/>
          </p:cNvSpPr>
          <p:nvPr>
            <p:ph type="title"/>
          </p:nvPr>
        </p:nvSpPr>
        <p:spPr/>
        <p:txBody>
          <a:bodyPr/>
          <a:lstStyle/>
          <a:p>
            <a:r>
              <a:rPr lang="en-US" dirty="0"/>
              <a:t>Contents</a:t>
            </a:r>
          </a:p>
        </p:txBody>
      </p:sp>
      <p:sp>
        <p:nvSpPr>
          <p:cNvPr id="3" name="Content Placeholder 2">
            <a:extLst>
              <a:ext uri="{FF2B5EF4-FFF2-40B4-BE49-F238E27FC236}">
                <a16:creationId xmlns:a16="http://schemas.microsoft.com/office/drawing/2014/main" id="{EE6637A6-7037-2343-ABDF-506686858EF0}"/>
              </a:ext>
            </a:extLst>
          </p:cNvPr>
          <p:cNvSpPr>
            <a:spLocks noGrp="1"/>
          </p:cNvSpPr>
          <p:nvPr>
            <p:ph idx="1"/>
          </p:nvPr>
        </p:nvSpPr>
        <p:spPr>
          <a:xfrm>
            <a:off x="1371599" y="1780032"/>
            <a:ext cx="8192125" cy="4950552"/>
          </a:xfrm>
        </p:spPr>
        <p:txBody>
          <a:bodyPr>
            <a:normAutofit/>
          </a:bodyPr>
          <a:lstStyle/>
          <a:p>
            <a:r>
              <a:rPr lang="en-US" dirty="0"/>
              <a:t>Geography of Australia</a:t>
            </a:r>
          </a:p>
          <a:p>
            <a:r>
              <a:rPr lang="en-US" dirty="0"/>
              <a:t>Pre-colonial civilization </a:t>
            </a:r>
          </a:p>
          <a:p>
            <a:pPr lvl="1"/>
            <a:r>
              <a:rPr lang="en-US" dirty="0"/>
              <a:t>Indigenous peoples of Australia</a:t>
            </a:r>
          </a:p>
          <a:p>
            <a:pPr lvl="1"/>
            <a:r>
              <a:rPr lang="en-US" dirty="0"/>
              <a:t>Indigenous caretaking of the environment</a:t>
            </a:r>
          </a:p>
          <a:p>
            <a:r>
              <a:rPr lang="en-US" dirty="0"/>
              <a:t>British </a:t>
            </a:r>
            <a:r>
              <a:rPr lang="en-GB" dirty="0"/>
              <a:t>Colonisation</a:t>
            </a:r>
            <a:r>
              <a:rPr lang="en-US" dirty="0"/>
              <a:t> of Australia</a:t>
            </a:r>
          </a:p>
          <a:p>
            <a:pPr lvl="1"/>
            <a:r>
              <a:rPr lang="en-US" dirty="0"/>
              <a:t>James Cook’s ‘Discovery’</a:t>
            </a:r>
          </a:p>
          <a:p>
            <a:pPr lvl="1"/>
            <a:r>
              <a:rPr lang="en-US" dirty="0"/>
              <a:t>British settlement &amp; attitudes</a:t>
            </a:r>
          </a:p>
          <a:p>
            <a:r>
              <a:rPr lang="en-US" dirty="0"/>
              <a:t>Eyewitness accounts</a:t>
            </a:r>
          </a:p>
          <a:p>
            <a:r>
              <a:rPr lang="en-US" dirty="0"/>
              <a:t>Aboriginal resistance &amp; segregation</a:t>
            </a:r>
          </a:p>
          <a:p>
            <a:r>
              <a:rPr lang="en-US" dirty="0"/>
              <a:t>Self governing Australia</a:t>
            </a:r>
          </a:p>
          <a:p>
            <a:r>
              <a:rPr lang="en-US" dirty="0"/>
              <a:t>Aboriginal rights today &amp; Australia Day</a:t>
            </a:r>
          </a:p>
          <a:p>
            <a:endParaRPr lang="en-US" dirty="0"/>
          </a:p>
        </p:txBody>
      </p:sp>
      <p:pic>
        <p:nvPicPr>
          <p:cNvPr id="4" name="Picture 4" descr="Aesthetic Aboriginal Art - Paint By Numbers - NumPaint - Paint by numbers">
            <a:extLst>
              <a:ext uri="{FF2B5EF4-FFF2-40B4-BE49-F238E27FC236}">
                <a16:creationId xmlns:a16="http://schemas.microsoft.com/office/drawing/2014/main" id="{C2DEE7DE-751D-D744-ADA1-DDE0E94B0B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19043" y="685800"/>
            <a:ext cx="3089363" cy="261407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5">
            <a:extLst>
              <a:ext uri="{FF2B5EF4-FFF2-40B4-BE49-F238E27FC236}">
                <a16:creationId xmlns:a16="http://schemas.microsoft.com/office/drawing/2014/main" id="{A558506A-93CD-884C-9CEF-1115951801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19042" y="3575271"/>
            <a:ext cx="3089364" cy="2879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310991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EFEEE2"/>
        </a:solidFill>
        <a:effectLst/>
      </p:bgPr>
    </p:bg>
    <p:spTree>
      <p:nvGrpSpPr>
        <p:cNvPr id="1" name=""/>
        <p:cNvGrpSpPr/>
        <p:nvPr/>
      </p:nvGrpSpPr>
      <p:grpSpPr>
        <a:xfrm>
          <a:off x="0" y="0"/>
          <a:ext cx="0" cy="0"/>
          <a:chOff x="0" y="0"/>
          <a:chExt cx="0" cy="0"/>
        </a:xfrm>
      </p:grpSpPr>
      <p:pic>
        <p:nvPicPr>
          <p:cNvPr id="2" name="Online Media 2" title="Aboriginal People Respond To “Australia Day”">
            <a:hlinkClick r:id="" action="ppaction://media"/>
            <a:extLst>
              <a:ext uri="{FF2B5EF4-FFF2-40B4-BE49-F238E27FC236}">
                <a16:creationId xmlns:a16="http://schemas.microsoft.com/office/drawing/2014/main" id="{FF7ADF72-2F4F-B943-8A4A-360544FFD06C}"/>
              </a:ext>
            </a:extLst>
          </p:cNvPr>
          <p:cNvPicPr>
            <a:picLocks noRot="1" noChangeAspect="1"/>
          </p:cNvPicPr>
          <p:nvPr>
            <a:videoFile r:link="rId1"/>
          </p:nvPr>
        </p:nvPicPr>
        <p:blipFill>
          <a:blip r:embed="rId4"/>
          <a:stretch>
            <a:fillRect/>
          </a:stretch>
        </p:blipFill>
        <p:spPr>
          <a:xfrm>
            <a:off x="1521470" y="721089"/>
            <a:ext cx="9585526" cy="5415822"/>
          </a:xfrm>
          <a:prstGeom prst="rect">
            <a:avLst/>
          </a:prstGeom>
        </p:spPr>
      </p:pic>
      <p:sp>
        <p:nvSpPr>
          <p:cNvPr id="3" name="TextBox 2">
            <a:extLst>
              <a:ext uri="{FF2B5EF4-FFF2-40B4-BE49-F238E27FC236}">
                <a16:creationId xmlns:a16="http://schemas.microsoft.com/office/drawing/2014/main" id="{956E4E54-CA12-C54E-9809-F671CF3560BD}"/>
              </a:ext>
            </a:extLst>
          </p:cNvPr>
          <p:cNvSpPr txBox="1"/>
          <p:nvPr/>
        </p:nvSpPr>
        <p:spPr>
          <a:xfrm>
            <a:off x="3125418" y="6303363"/>
            <a:ext cx="7592518" cy="400110"/>
          </a:xfrm>
          <a:prstGeom prst="rect">
            <a:avLst/>
          </a:prstGeom>
          <a:noFill/>
        </p:spPr>
        <p:txBody>
          <a:bodyPr wrap="square" rtlCol="0">
            <a:spAutoFit/>
          </a:bodyPr>
          <a:lstStyle/>
          <a:p>
            <a:r>
              <a:rPr lang="en-GB" sz="2000" dirty="0">
                <a:latin typeface="Franklin Gothic Book" panose="020B0503020102020204" pitchFamily="34" charset="0"/>
              </a:rPr>
              <a:t>Aboriginal people respond to ‘Australia Day’ -  Jan 2016</a:t>
            </a:r>
          </a:p>
        </p:txBody>
      </p:sp>
    </p:spTree>
    <p:extLst>
      <p:ext uri="{BB962C8B-B14F-4D97-AF65-F5344CB8AC3E}">
        <p14:creationId xmlns:p14="http://schemas.microsoft.com/office/powerpoint/2010/main" val="2830408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D28FD-607F-F641-BC25-BF6B4723CE18}"/>
              </a:ext>
            </a:extLst>
          </p:cNvPr>
          <p:cNvSpPr>
            <a:spLocks noGrp="1"/>
          </p:cNvSpPr>
          <p:nvPr>
            <p:ph type="title"/>
          </p:nvPr>
        </p:nvSpPr>
        <p:spPr/>
        <p:txBody>
          <a:bodyPr/>
          <a:lstStyle/>
          <a:p>
            <a:r>
              <a:rPr lang="en-US" dirty="0"/>
              <a:t>Geography of Australia</a:t>
            </a:r>
          </a:p>
        </p:txBody>
      </p:sp>
      <p:sp>
        <p:nvSpPr>
          <p:cNvPr id="3" name="Content Placeholder 2">
            <a:extLst>
              <a:ext uri="{FF2B5EF4-FFF2-40B4-BE49-F238E27FC236}">
                <a16:creationId xmlns:a16="http://schemas.microsoft.com/office/drawing/2014/main" id="{73C23EFA-645F-304A-96CC-C433C09B1671}"/>
              </a:ext>
            </a:extLst>
          </p:cNvPr>
          <p:cNvSpPr>
            <a:spLocks noGrp="1"/>
          </p:cNvSpPr>
          <p:nvPr>
            <p:ph idx="1"/>
          </p:nvPr>
        </p:nvSpPr>
        <p:spPr>
          <a:xfrm>
            <a:off x="7725008" y="1974394"/>
            <a:ext cx="4037427" cy="3581400"/>
          </a:xfrm>
        </p:spPr>
        <p:txBody>
          <a:bodyPr/>
          <a:lstStyle/>
          <a:p>
            <a:r>
              <a:rPr lang="en-US" dirty="0"/>
              <a:t>A huge continent more than 30 times the size of the UK. </a:t>
            </a:r>
          </a:p>
          <a:p>
            <a:r>
              <a:rPr lang="en-US" dirty="0"/>
              <a:t>Described as “a paradise on earth”</a:t>
            </a:r>
          </a:p>
          <a:p>
            <a:r>
              <a:rPr lang="en-US" dirty="0"/>
              <a:t>Varied landscapes, with stretches of deserts and rich rainforests</a:t>
            </a:r>
          </a:p>
          <a:p>
            <a:endParaRPr lang="en-US" dirty="0"/>
          </a:p>
          <a:p>
            <a:pPr marL="285750" indent="-285750">
              <a:buFont typeface="Arial" panose="020B0604020202020204" pitchFamily="34" charset="0"/>
              <a:buChar char="•"/>
            </a:pPr>
            <a:endParaRPr lang="en-US" dirty="0"/>
          </a:p>
          <a:p>
            <a:endParaRPr lang="en-US" dirty="0"/>
          </a:p>
        </p:txBody>
      </p:sp>
      <p:pic>
        <p:nvPicPr>
          <p:cNvPr id="4" name="Picture 2">
            <a:extLst>
              <a:ext uri="{FF2B5EF4-FFF2-40B4-BE49-F238E27FC236}">
                <a16:creationId xmlns:a16="http://schemas.microsoft.com/office/drawing/2014/main" id="{B08F2DD2-72DD-8849-9E2D-E1C2433349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1974394"/>
            <a:ext cx="5800578" cy="44042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6" name="Picture 2" descr="Queensland tropical rain forests - Wikipedia">
            <a:extLst>
              <a:ext uri="{FF2B5EF4-FFF2-40B4-BE49-F238E27FC236}">
                <a16:creationId xmlns:a16="http://schemas.microsoft.com/office/drawing/2014/main" id="{0E1D6135-B060-BD49-B8EB-96184A5092F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0045" b="8800"/>
          <a:stretch/>
        </p:blipFill>
        <p:spPr bwMode="auto">
          <a:xfrm>
            <a:off x="8144770" y="4557010"/>
            <a:ext cx="2992922" cy="18216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6277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CBB376-08CC-984B-A3D8-63E78241E910}"/>
              </a:ext>
            </a:extLst>
          </p:cNvPr>
          <p:cNvSpPr>
            <a:spLocks noGrp="1"/>
          </p:cNvSpPr>
          <p:nvPr>
            <p:ph type="title"/>
          </p:nvPr>
        </p:nvSpPr>
        <p:spPr/>
        <p:txBody>
          <a:bodyPr/>
          <a:lstStyle/>
          <a:p>
            <a:r>
              <a:rPr lang="en-US" dirty="0"/>
              <a:t>Indigenous peoples of Australia</a:t>
            </a:r>
          </a:p>
        </p:txBody>
      </p:sp>
      <p:pic>
        <p:nvPicPr>
          <p:cNvPr id="4" name="Picture 3">
            <a:extLst>
              <a:ext uri="{FF2B5EF4-FFF2-40B4-BE49-F238E27FC236}">
                <a16:creationId xmlns:a16="http://schemas.microsoft.com/office/drawing/2014/main" id="{8BB79DFF-0EEE-9346-B29A-9215B1235C5A}"/>
              </a:ext>
            </a:extLst>
          </p:cNvPr>
          <p:cNvPicPr>
            <a:picLocks noChangeAspect="1"/>
          </p:cNvPicPr>
          <p:nvPr/>
        </p:nvPicPr>
        <p:blipFill>
          <a:blip r:embed="rId3"/>
          <a:stretch>
            <a:fillRect/>
          </a:stretch>
        </p:blipFill>
        <p:spPr>
          <a:xfrm>
            <a:off x="1371600" y="1615065"/>
            <a:ext cx="5999871" cy="5031920"/>
          </a:xfrm>
          <a:prstGeom prst="rect">
            <a:avLst/>
          </a:prstGeom>
          <a:ln w="19050">
            <a:solidFill>
              <a:schemeClr val="tx1"/>
            </a:solidFill>
          </a:ln>
        </p:spPr>
      </p:pic>
      <p:sp>
        <p:nvSpPr>
          <p:cNvPr id="14" name="Content Placeholder 2">
            <a:extLst>
              <a:ext uri="{FF2B5EF4-FFF2-40B4-BE49-F238E27FC236}">
                <a16:creationId xmlns:a16="http://schemas.microsoft.com/office/drawing/2014/main" id="{CA5763D1-58E2-3D45-8153-E1C1E42BCF64}"/>
              </a:ext>
            </a:extLst>
          </p:cNvPr>
          <p:cNvSpPr>
            <a:spLocks noGrp="1"/>
          </p:cNvSpPr>
          <p:nvPr>
            <p:ph idx="1"/>
          </p:nvPr>
        </p:nvSpPr>
        <p:spPr>
          <a:xfrm>
            <a:off x="7775041" y="1753849"/>
            <a:ext cx="4037427" cy="4418351"/>
          </a:xfrm>
        </p:spPr>
        <p:txBody>
          <a:bodyPr>
            <a:normAutofit/>
          </a:bodyPr>
          <a:lstStyle/>
          <a:p>
            <a:r>
              <a:rPr lang="en-GB" dirty="0"/>
              <a:t>This</a:t>
            </a:r>
            <a:r>
              <a:rPr lang="en-GB" sz="2000" dirty="0"/>
              <a:t> map shows the large number of different indigenous </a:t>
            </a:r>
            <a:r>
              <a:rPr lang="en-GB" dirty="0"/>
              <a:t>peoples</a:t>
            </a:r>
            <a:r>
              <a:rPr lang="en-GB" sz="2000" dirty="0"/>
              <a:t> living on the land before European arrival.</a:t>
            </a:r>
          </a:p>
          <a:p>
            <a:r>
              <a:rPr lang="en-GB" sz="2000" dirty="0"/>
              <a:t>There were around 500 different </a:t>
            </a:r>
            <a:r>
              <a:rPr lang="en-GB" dirty="0"/>
              <a:t>ethnic groups</a:t>
            </a:r>
            <a:r>
              <a:rPr lang="en-GB" sz="2000" dirty="0"/>
              <a:t> of Aboriginal people speaking over 250 Aboriginal languages.</a:t>
            </a:r>
          </a:p>
          <a:p>
            <a:r>
              <a:rPr lang="en-GB" dirty="0"/>
              <a:t>Ethnic groups varied in their traditions and practices of </a:t>
            </a:r>
            <a:r>
              <a:rPr lang="en-GB" sz="2000" dirty="0"/>
              <a:t>art forms such as chanting, dancing and performing rituals.</a:t>
            </a:r>
          </a:p>
          <a:p>
            <a:endParaRPr lang="en-US" dirty="0"/>
          </a:p>
        </p:txBody>
      </p:sp>
    </p:spTree>
    <p:extLst>
      <p:ext uri="{BB962C8B-B14F-4D97-AF65-F5344CB8AC3E}">
        <p14:creationId xmlns:p14="http://schemas.microsoft.com/office/powerpoint/2010/main" val="26385823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68307" y="4107413"/>
            <a:ext cx="2290689" cy="22906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descr="Early human migrations - Wikipedia">
            <a:extLst>
              <a:ext uri="{FF2B5EF4-FFF2-40B4-BE49-F238E27FC236}">
                <a16:creationId xmlns:a16="http://schemas.microsoft.com/office/drawing/2014/main" id="{C16FE82B-E9E5-A019-4518-16B43A36B6F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86322" y="1689768"/>
            <a:ext cx="4689717" cy="388337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5CEC225-1FCE-8236-FCCF-723B9345F686}"/>
              </a:ext>
            </a:extLst>
          </p:cNvPr>
          <p:cNvSpPr txBox="1"/>
          <p:nvPr/>
        </p:nvSpPr>
        <p:spPr>
          <a:xfrm>
            <a:off x="7048616" y="5690195"/>
            <a:ext cx="5292797" cy="1015663"/>
          </a:xfrm>
          <a:prstGeom prst="rect">
            <a:avLst/>
          </a:prstGeom>
          <a:noFill/>
        </p:spPr>
        <p:txBody>
          <a:bodyPr wrap="square" rtlCol="0">
            <a:spAutoFit/>
          </a:bodyPr>
          <a:lstStyle/>
          <a:p>
            <a:r>
              <a:rPr lang="en-GB" sz="2000" dirty="0"/>
              <a:t>Map showing early human migration patterns; note that Aboriginal Australians travelled there from Southeast Asia. </a:t>
            </a:r>
          </a:p>
        </p:txBody>
      </p:sp>
      <p:sp>
        <p:nvSpPr>
          <p:cNvPr id="8" name="Title 1">
            <a:extLst>
              <a:ext uri="{FF2B5EF4-FFF2-40B4-BE49-F238E27FC236}">
                <a16:creationId xmlns:a16="http://schemas.microsoft.com/office/drawing/2014/main" id="{BE3A360A-AA1B-3644-B0EB-38D5D7D30618}"/>
              </a:ext>
            </a:extLst>
          </p:cNvPr>
          <p:cNvSpPr txBox="1">
            <a:spLocks/>
          </p:cNvSpPr>
          <p:nvPr/>
        </p:nvSpPr>
        <p:spPr>
          <a:xfrm>
            <a:off x="1371600" y="685800"/>
            <a:ext cx="9601200" cy="1485900"/>
          </a:xfrm>
          <a:prstGeom prst="rect">
            <a:avLst/>
          </a:prstGeom>
        </p:spPr>
        <p:txBody>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r>
              <a:rPr lang="en-US" dirty="0"/>
              <a:t>Indigenous peoples of Australia</a:t>
            </a:r>
          </a:p>
        </p:txBody>
      </p:sp>
      <p:sp>
        <p:nvSpPr>
          <p:cNvPr id="9" name="Content Placeholder 2">
            <a:extLst>
              <a:ext uri="{FF2B5EF4-FFF2-40B4-BE49-F238E27FC236}">
                <a16:creationId xmlns:a16="http://schemas.microsoft.com/office/drawing/2014/main" id="{D6905939-789D-614A-99D9-D8C339C74157}"/>
              </a:ext>
            </a:extLst>
          </p:cNvPr>
          <p:cNvSpPr txBox="1">
            <a:spLocks/>
          </p:cNvSpPr>
          <p:nvPr/>
        </p:nvSpPr>
        <p:spPr>
          <a:xfrm>
            <a:off x="1371599" y="1780032"/>
            <a:ext cx="6917961" cy="4087368"/>
          </a:xfrm>
          <a:prstGeom prst="rect">
            <a:avLst/>
          </a:prstGeom>
        </p:spPr>
        <p:txBody>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endParaRPr lang="en-US" dirty="0"/>
          </a:p>
        </p:txBody>
      </p:sp>
      <p:sp>
        <p:nvSpPr>
          <p:cNvPr id="13" name="Content Placeholder 2">
            <a:extLst>
              <a:ext uri="{FF2B5EF4-FFF2-40B4-BE49-F238E27FC236}">
                <a16:creationId xmlns:a16="http://schemas.microsoft.com/office/drawing/2014/main" id="{BC2D7925-F023-A84D-9DB0-61399A768087}"/>
              </a:ext>
            </a:extLst>
          </p:cNvPr>
          <p:cNvSpPr txBox="1">
            <a:spLocks/>
          </p:cNvSpPr>
          <p:nvPr/>
        </p:nvSpPr>
        <p:spPr>
          <a:xfrm>
            <a:off x="1371600" y="1780032"/>
            <a:ext cx="5175504" cy="4087368"/>
          </a:xfrm>
          <a:prstGeom prst="rect">
            <a:avLst/>
          </a:prstGeom>
        </p:spPr>
        <p:txBody>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r>
              <a:rPr lang="en-US" dirty="0"/>
              <a:t>It is believed that there were between 500,000 – 750,000 people living on the mainland and islands of what is now known as Australis. </a:t>
            </a:r>
          </a:p>
          <a:p>
            <a:r>
              <a:rPr lang="en-US" dirty="0"/>
              <a:t>These groups predate the arrival of white settlers by roughly 50,000 years. </a:t>
            </a:r>
          </a:p>
        </p:txBody>
      </p:sp>
      <p:pic>
        <p:nvPicPr>
          <p:cNvPr id="14" name="Picture 13">
            <a:extLst>
              <a:ext uri="{FF2B5EF4-FFF2-40B4-BE49-F238E27FC236}">
                <a16:creationId xmlns:a16="http://schemas.microsoft.com/office/drawing/2014/main" id="{6249389A-8284-F940-85F1-0AE518023247}"/>
              </a:ext>
            </a:extLst>
          </p:cNvPr>
          <p:cNvPicPr>
            <a:picLocks noChangeAspect="1"/>
          </p:cNvPicPr>
          <p:nvPr/>
        </p:nvPicPr>
        <p:blipFill rotWithShape="1">
          <a:blip r:embed="rId5"/>
          <a:srcRect l="26801" r="12392" b="2"/>
          <a:stretch/>
        </p:blipFill>
        <p:spPr>
          <a:xfrm>
            <a:off x="1464040" y="4107413"/>
            <a:ext cx="2474265" cy="2288797"/>
          </a:xfrm>
          <a:prstGeom prst="rect">
            <a:avLst/>
          </a:prstGeom>
        </p:spPr>
      </p:pic>
    </p:spTree>
    <p:extLst>
      <p:ext uri="{BB962C8B-B14F-4D97-AF65-F5344CB8AC3E}">
        <p14:creationId xmlns:p14="http://schemas.microsoft.com/office/powerpoint/2010/main" val="19730859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FEEE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7FC03-515A-114D-B9AF-58EE427A9B60}"/>
              </a:ext>
            </a:extLst>
          </p:cNvPr>
          <p:cNvSpPr txBox="1">
            <a:spLocks/>
          </p:cNvSpPr>
          <p:nvPr/>
        </p:nvSpPr>
        <p:spPr>
          <a:xfrm>
            <a:off x="617268" y="515620"/>
            <a:ext cx="9601200" cy="1485900"/>
          </a:xfrm>
          <a:prstGeom prst="rect">
            <a:avLst/>
          </a:prstGeom>
        </p:spPr>
        <p:txBody>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r>
              <a:rPr lang="en-US" dirty="0">
                <a:solidFill>
                  <a:schemeClr val="tx1"/>
                </a:solidFill>
                <a:latin typeface="Franklin Gothic Book" panose="020B0503020102020204" pitchFamily="34" charset="0"/>
              </a:rPr>
              <a:t>What should we call the indigenous people of Australia?</a:t>
            </a:r>
          </a:p>
        </p:txBody>
      </p:sp>
      <p:sp>
        <p:nvSpPr>
          <p:cNvPr id="3" name="TextBox 2">
            <a:extLst>
              <a:ext uri="{FF2B5EF4-FFF2-40B4-BE49-F238E27FC236}">
                <a16:creationId xmlns:a16="http://schemas.microsoft.com/office/drawing/2014/main" id="{CF1B2E5C-4EEE-0248-970F-9F73A5F0073B}"/>
              </a:ext>
            </a:extLst>
          </p:cNvPr>
          <p:cNvSpPr txBox="1"/>
          <p:nvPr/>
        </p:nvSpPr>
        <p:spPr>
          <a:xfrm rot="21312441">
            <a:off x="2741682" y="3119075"/>
            <a:ext cx="3776870" cy="52322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sz="2800" b="1" dirty="0">
                <a:solidFill>
                  <a:schemeClr val="tx2"/>
                </a:solidFill>
                <a:latin typeface="Franklin Gothic Book" panose="020B0503020102020204" pitchFamily="34" charset="0"/>
              </a:rPr>
              <a:t>Aboriginal Australians </a:t>
            </a:r>
          </a:p>
        </p:txBody>
      </p:sp>
      <p:sp>
        <p:nvSpPr>
          <p:cNvPr id="4" name="TextBox 3">
            <a:extLst>
              <a:ext uri="{FF2B5EF4-FFF2-40B4-BE49-F238E27FC236}">
                <a16:creationId xmlns:a16="http://schemas.microsoft.com/office/drawing/2014/main" id="{9E92751B-8AEF-5245-8C64-95CA5971B765}"/>
              </a:ext>
            </a:extLst>
          </p:cNvPr>
          <p:cNvSpPr txBox="1"/>
          <p:nvPr/>
        </p:nvSpPr>
        <p:spPr>
          <a:xfrm rot="21079949">
            <a:off x="240671" y="2382606"/>
            <a:ext cx="3124505" cy="461665"/>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GB" sz="2400" b="1" dirty="0">
                <a:solidFill>
                  <a:srgbClr val="7030A0"/>
                </a:solidFill>
                <a:effectLst/>
                <a:latin typeface="Franklin Gothic Book" panose="020B0503020102020204" pitchFamily="34" charset="0"/>
              </a:rPr>
              <a:t>Indigenous Australians</a:t>
            </a:r>
            <a:endParaRPr lang="en-GB" sz="2400" b="1" dirty="0">
              <a:solidFill>
                <a:srgbClr val="7030A0"/>
              </a:solidFill>
              <a:latin typeface="Franklin Gothic Book" panose="020B0503020102020204" pitchFamily="34" charset="0"/>
            </a:endParaRPr>
          </a:p>
        </p:txBody>
      </p:sp>
      <p:sp>
        <p:nvSpPr>
          <p:cNvPr id="5" name="TextBox 4">
            <a:extLst>
              <a:ext uri="{FF2B5EF4-FFF2-40B4-BE49-F238E27FC236}">
                <a16:creationId xmlns:a16="http://schemas.microsoft.com/office/drawing/2014/main" id="{711DEFCC-440B-E948-A8E9-AFD2831AAA09}"/>
              </a:ext>
            </a:extLst>
          </p:cNvPr>
          <p:cNvSpPr txBox="1"/>
          <p:nvPr/>
        </p:nvSpPr>
        <p:spPr>
          <a:xfrm rot="486773">
            <a:off x="4942524" y="4476567"/>
            <a:ext cx="6939443" cy="523220"/>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GB" sz="2800" b="1" dirty="0">
                <a:solidFill>
                  <a:srgbClr val="00B050"/>
                </a:solidFill>
                <a:effectLst/>
                <a:latin typeface="Franklin Gothic Book" panose="020B0503020102020204" pitchFamily="34" charset="0"/>
              </a:rPr>
              <a:t>Aboriginal and Torres Strait Islander peoples</a:t>
            </a:r>
            <a:endParaRPr lang="en-GB" sz="2800" b="1" dirty="0">
              <a:solidFill>
                <a:srgbClr val="00B050"/>
              </a:solidFill>
              <a:latin typeface="Franklin Gothic Book" panose="020B0503020102020204" pitchFamily="34" charset="0"/>
            </a:endParaRPr>
          </a:p>
        </p:txBody>
      </p:sp>
      <p:sp>
        <p:nvSpPr>
          <p:cNvPr id="6" name="TextBox 5">
            <a:extLst>
              <a:ext uri="{FF2B5EF4-FFF2-40B4-BE49-F238E27FC236}">
                <a16:creationId xmlns:a16="http://schemas.microsoft.com/office/drawing/2014/main" id="{25C771BB-2C19-3A45-B58E-329034755EB4}"/>
              </a:ext>
            </a:extLst>
          </p:cNvPr>
          <p:cNvSpPr txBox="1"/>
          <p:nvPr/>
        </p:nvSpPr>
        <p:spPr>
          <a:xfrm>
            <a:off x="6435276" y="5274915"/>
            <a:ext cx="1878437" cy="46166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sz="2400" b="1" dirty="0">
                <a:latin typeface="Franklin Gothic Book" panose="020B0503020102020204" pitchFamily="34" charset="0"/>
                <a:cs typeface="Calibri" panose="020F0502020204030204" pitchFamily="34" charset="0"/>
              </a:rPr>
              <a:t>First Nations</a:t>
            </a:r>
          </a:p>
        </p:txBody>
      </p:sp>
      <p:sp>
        <p:nvSpPr>
          <p:cNvPr id="8" name="Rectangle 7">
            <a:extLst>
              <a:ext uri="{FF2B5EF4-FFF2-40B4-BE49-F238E27FC236}">
                <a16:creationId xmlns:a16="http://schemas.microsoft.com/office/drawing/2014/main" id="{F05DBAD5-1A51-E243-8965-F526218B6340}"/>
              </a:ext>
            </a:extLst>
          </p:cNvPr>
          <p:cNvSpPr/>
          <p:nvPr/>
        </p:nvSpPr>
        <p:spPr>
          <a:xfrm rot="329631">
            <a:off x="9091159" y="5643881"/>
            <a:ext cx="2254618" cy="644169"/>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GB" b="1">
              <a:latin typeface="Franklin Gothic Book" panose="020B0503020102020204" pitchFamily="34" charset="0"/>
            </a:endParaRPr>
          </a:p>
        </p:txBody>
      </p:sp>
      <p:sp>
        <p:nvSpPr>
          <p:cNvPr id="9" name="TextBox 8">
            <a:extLst>
              <a:ext uri="{FF2B5EF4-FFF2-40B4-BE49-F238E27FC236}">
                <a16:creationId xmlns:a16="http://schemas.microsoft.com/office/drawing/2014/main" id="{90F9B7D2-6A37-994C-981E-A07010E25A3A}"/>
              </a:ext>
            </a:extLst>
          </p:cNvPr>
          <p:cNvSpPr txBox="1"/>
          <p:nvPr/>
        </p:nvSpPr>
        <p:spPr>
          <a:xfrm rot="354577">
            <a:off x="9304185" y="5791633"/>
            <a:ext cx="2849218" cy="461665"/>
          </a:xfrm>
          <a:prstGeom prst="rect">
            <a:avLst/>
          </a:prstGeom>
          <a:noFill/>
        </p:spPr>
        <p:txBody>
          <a:bodyPr wrap="square" rtlCol="0">
            <a:spAutoFit/>
          </a:bodyPr>
          <a:lstStyle/>
          <a:p>
            <a:r>
              <a:rPr lang="en-GB" sz="2400" b="1" dirty="0">
                <a:solidFill>
                  <a:srgbClr val="0070C0"/>
                </a:solidFill>
                <a:latin typeface="Franklin Gothic Book" panose="020B0503020102020204" pitchFamily="34" charset="0"/>
              </a:rPr>
              <a:t>First Peoples</a:t>
            </a:r>
          </a:p>
        </p:txBody>
      </p:sp>
      <p:sp>
        <p:nvSpPr>
          <p:cNvPr id="10" name="Rectangle 9">
            <a:extLst>
              <a:ext uri="{FF2B5EF4-FFF2-40B4-BE49-F238E27FC236}">
                <a16:creationId xmlns:a16="http://schemas.microsoft.com/office/drawing/2014/main" id="{240BF870-B7CD-D54E-AA66-B961D72FD499}"/>
              </a:ext>
            </a:extLst>
          </p:cNvPr>
          <p:cNvSpPr/>
          <p:nvPr/>
        </p:nvSpPr>
        <p:spPr>
          <a:xfrm>
            <a:off x="5595139" y="2075616"/>
            <a:ext cx="2123223" cy="63446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GB" b="1">
              <a:latin typeface="Franklin Gothic Book" panose="020B0503020102020204" pitchFamily="34" charset="0"/>
            </a:endParaRPr>
          </a:p>
        </p:txBody>
      </p:sp>
      <p:sp>
        <p:nvSpPr>
          <p:cNvPr id="11" name="TextBox 10">
            <a:extLst>
              <a:ext uri="{FF2B5EF4-FFF2-40B4-BE49-F238E27FC236}">
                <a16:creationId xmlns:a16="http://schemas.microsoft.com/office/drawing/2014/main" id="{946470C0-E210-FD44-B094-B90BCBEA2E43}"/>
              </a:ext>
            </a:extLst>
          </p:cNvPr>
          <p:cNvSpPr txBox="1"/>
          <p:nvPr/>
        </p:nvSpPr>
        <p:spPr>
          <a:xfrm>
            <a:off x="5732226" y="2117646"/>
            <a:ext cx="2908925" cy="523220"/>
          </a:xfrm>
          <a:prstGeom prst="rect">
            <a:avLst/>
          </a:prstGeom>
          <a:noFill/>
        </p:spPr>
        <p:txBody>
          <a:bodyPr wrap="square" rtlCol="0">
            <a:spAutoFit/>
          </a:bodyPr>
          <a:lstStyle/>
          <a:p>
            <a:r>
              <a:rPr lang="en-GB" sz="2800" b="1" dirty="0">
                <a:solidFill>
                  <a:srgbClr val="C00000"/>
                </a:solidFill>
                <a:latin typeface="Franklin Gothic Book" panose="020B0503020102020204" pitchFamily="34" charset="0"/>
              </a:rPr>
              <a:t>Aborigines</a:t>
            </a:r>
          </a:p>
        </p:txBody>
      </p:sp>
      <p:pic>
        <p:nvPicPr>
          <p:cNvPr id="12" name="Picture 11">
            <a:extLst>
              <a:ext uri="{FF2B5EF4-FFF2-40B4-BE49-F238E27FC236}">
                <a16:creationId xmlns:a16="http://schemas.microsoft.com/office/drawing/2014/main" id="{73678AD9-BF05-E24E-BDE7-8AD7BE14DF19}"/>
              </a:ext>
            </a:extLst>
          </p:cNvPr>
          <p:cNvPicPr>
            <a:picLocks noChangeAspect="1"/>
          </p:cNvPicPr>
          <p:nvPr/>
        </p:nvPicPr>
        <p:blipFill>
          <a:blip r:embed="rId3"/>
          <a:stretch>
            <a:fillRect/>
          </a:stretch>
        </p:blipFill>
        <p:spPr>
          <a:xfrm>
            <a:off x="7935359" y="1435749"/>
            <a:ext cx="4001353" cy="2669116"/>
          </a:xfrm>
          <a:prstGeom prst="rect">
            <a:avLst/>
          </a:prstGeom>
        </p:spPr>
      </p:pic>
      <p:pic>
        <p:nvPicPr>
          <p:cNvPr id="13" name="Picture 12">
            <a:extLst>
              <a:ext uri="{FF2B5EF4-FFF2-40B4-BE49-F238E27FC236}">
                <a16:creationId xmlns:a16="http://schemas.microsoft.com/office/drawing/2014/main" id="{849390E9-6312-DF46-9B5D-9EB552B5C8A3}"/>
              </a:ext>
            </a:extLst>
          </p:cNvPr>
          <p:cNvPicPr>
            <a:picLocks noChangeAspect="1"/>
          </p:cNvPicPr>
          <p:nvPr/>
        </p:nvPicPr>
        <p:blipFill>
          <a:blip r:embed="rId4"/>
          <a:stretch>
            <a:fillRect/>
          </a:stretch>
        </p:blipFill>
        <p:spPr>
          <a:xfrm>
            <a:off x="223727" y="3873256"/>
            <a:ext cx="3510111" cy="2807403"/>
          </a:xfrm>
          <a:prstGeom prst="rect">
            <a:avLst/>
          </a:prstGeom>
        </p:spPr>
      </p:pic>
      <p:sp>
        <p:nvSpPr>
          <p:cNvPr id="14" name="Rectangle 13">
            <a:extLst>
              <a:ext uri="{FF2B5EF4-FFF2-40B4-BE49-F238E27FC236}">
                <a16:creationId xmlns:a16="http://schemas.microsoft.com/office/drawing/2014/main" id="{2D35B2A9-75D6-A14C-A609-54C814A5900A}"/>
              </a:ext>
            </a:extLst>
          </p:cNvPr>
          <p:cNvSpPr/>
          <p:nvPr/>
        </p:nvSpPr>
        <p:spPr>
          <a:xfrm>
            <a:off x="4123871" y="6092777"/>
            <a:ext cx="3025718" cy="523220"/>
          </a:xfrm>
          <a:prstGeom prst="rect">
            <a:avLst/>
          </a:prstGeom>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b="1">
              <a:latin typeface="Franklin Gothic Book" panose="020B0503020102020204" pitchFamily="34" charset="0"/>
            </a:endParaRPr>
          </a:p>
        </p:txBody>
      </p:sp>
      <p:sp>
        <p:nvSpPr>
          <p:cNvPr id="15" name="TextBox 14">
            <a:extLst>
              <a:ext uri="{FF2B5EF4-FFF2-40B4-BE49-F238E27FC236}">
                <a16:creationId xmlns:a16="http://schemas.microsoft.com/office/drawing/2014/main" id="{6734FB92-C9E0-4E4F-B3DB-A22E801BA0F3}"/>
              </a:ext>
            </a:extLst>
          </p:cNvPr>
          <p:cNvSpPr txBox="1"/>
          <p:nvPr/>
        </p:nvSpPr>
        <p:spPr>
          <a:xfrm>
            <a:off x="4294228" y="6080917"/>
            <a:ext cx="4033134" cy="523220"/>
          </a:xfrm>
          <a:prstGeom prst="rect">
            <a:avLst/>
          </a:prstGeom>
          <a:noFill/>
        </p:spPr>
        <p:txBody>
          <a:bodyPr wrap="square" rtlCol="0">
            <a:spAutoFit/>
          </a:bodyPr>
          <a:lstStyle/>
          <a:p>
            <a:r>
              <a:rPr lang="en-GB" sz="2800" b="1" dirty="0">
                <a:solidFill>
                  <a:schemeClr val="accent4">
                    <a:lumMod val="75000"/>
                  </a:schemeClr>
                </a:solidFill>
                <a:latin typeface="Franklin Gothic Book" panose="020B0503020102020204" pitchFamily="34" charset="0"/>
                <a:cs typeface="Calibri" panose="020F0502020204030204" pitchFamily="34" charset="0"/>
              </a:rPr>
              <a:t>First Australians </a:t>
            </a:r>
          </a:p>
        </p:txBody>
      </p:sp>
    </p:spTree>
    <p:extLst>
      <p:ext uri="{BB962C8B-B14F-4D97-AF65-F5344CB8AC3E}">
        <p14:creationId xmlns:p14="http://schemas.microsoft.com/office/powerpoint/2010/main" val="37138647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79423" y="3383556"/>
            <a:ext cx="11285197" cy="646331"/>
          </a:xfrm>
          <a:prstGeom prst="rect">
            <a:avLst/>
          </a:prstGeom>
        </p:spPr>
        <p:txBody>
          <a:bodyPr wrap="square">
            <a:spAutoFit/>
          </a:bodyPr>
          <a:lstStyle/>
          <a:p>
            <a:r>
              <a:rPr lang="en-US" dirty="0"/>
              <a:t>.</a:t>
            </a:r>
          </a:p>
          <a:p>
            <a:endParaRPr lang="en-US" dirty="0"/>
          </a:p>
        </p:txBody>
      </p:sp>
      <p:pic>
        <p:nvPicPr>
          <p:cNvPr id="4" name="Picture 3">
            <a:extLst>
              <a:ext uri="{FF2B5EF4-FFF2-40B4-BE49-F238E27FC236}">
                <a16:creationId xmlns:a16="http://schemas.microsoft.com/office/drawing/2014/main" id="{FA7D4828-71A6-3657-829E-FF022457330C}"/>
              </a:ext>
            </a:extLst>
          </p:cNvPr>
          <p:cNvPicPr>
            <a:picLocks noChangeAspect="1"/>
          </p:cNvPicPr>
          <p:nvPr/>
        </p:nvPicPr>
        <p:blipFill>
          <a:blip r:embed="rId3"/>
          <a:stretch>
            <a:fillRect/>
          </a:stretch>
        </p:blipFill>
        <p:spPr>
          <a:xfrm>
            <a:off x="3104146" y="4096257"/>
            <a:ext cx="4202374" cy="2290971"/>
          </a:xfrm>
          <a:prstGeom prst="rect">
            <a:avLst/>
          </a:prstGeom>
        </p:spPr>
      </p:pic>
      <p:pic>
        <p:nvPicPr>
          <p:cNvPr id="6" name="Picture 5">
            <a:extLst>
              <a:ext uri="{FF2B5EF4-FFF2-40B4-BE49-F238E27FC236}">
                <a16:creationId xmlns:a16="http://schemas.microsoft.com/office/drawing/2014/main" id="{35D6957F-D4FE-CFEC-CB30-3FE650A5AC89}"/>
              </a:ext>
            </a:extLst>
          </p:cNvPr>
          <p:cNvPicPr>
            <a:picLocks noChangeAspect="1"/>
          </p:cNvPicPr>
          <p:nvPr/>
        </p:nvPicPr>
        <p:blipFill>
          <a:blip r:embed="rId4"/>
          <a:stretch>
            <a:fillRect/>
          </a:stretch>
        </p:blipFill>
        <p:spPr>
          <a:xfrm>
            <a:off x="9083163" y="2161332"/>
            <a:ext cx="2816858" cy="4225896"/>
          </a:xfrm>
          <a:prstGeom prst="rect">
            <a:avLst/>
          </a:prstGeom>
        </p:spPr>
      </p:pic>
      <p:sp>
        <p:nvSpPr>
          <p:cNvPr id="7" name="Title 1">
            <a:extLst>
              <a:ext uri="{FF2B5EF4-FFF2-40B4-BE49-F238E27FC236}">
                <a16:creationId xmlns:a16="http://schemas.microsoft.com/office/drawing/2014/main" id="{223C8BF6-7008-BE49-B9D5-68973BB337FC}"/>
              </a:ext>
            </a:extLst>
          </p:cNvPr>
          <p:cNvSpPr txBox="1">
            <a:spLocks/>
          </p:cNvSpPr>
          <p:nvPr/>
        </p:nvSpPr>
        <p:spPr>
          <a:xfrm>
            <a:off x="1371600" y="685800"/>
            <a:ext cx="10293020" cy="1485900"/>
          </a:xfrm>
          <a:prstGeom prst="rect">
            <a:avLst/>
          </a:prstGeom>
        </p:spPr>
        <p:txBody>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r>
              <a:rPr lang="en-US" dirty="0"/>
              <a:t>Indigenous caretaking of the environment</a:t>
            </a:r>
          </a:p>
        </p:txBody>
      </p:sp>
      <p:sp>
        <p:nvSpPr>
          <p:cNvPr id="8" name="Content Placeholder 2">
            <a:extLst>
              <a:ext uri="{FF2B5EF4-FFF2-40B4-BE49-F238E27FC236}">
                <a16:creationId xmlns:a16="http://schemas.microsoft.com/office/drawing/2014/main" id="{1065569A-5A3B-C742-9CC9-253DF44417A6}"/>
              </a:ext>
            </a:extLst>
          </p:cNvPr>
          <p:cNvSpPr txBox="1">
            <a:spLocks/>
          </p:cNvSpPr>
          <p:nvPr/>
        </p:nvSpPr>
        <p:spPr>
          <a:xfrm>
            <a:off x="1371599" y="1780032"/>
            <a:ext cx="7667469" cy="4087368"/>
          </a:xfrm>
          <a:prstGeom prst="rect">
            <a:avLst/>
          </a:prstGeom>
        </p:spPr>
        <p:txBody>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r>
              <a:rPr lang="en-US" sz="2000" dirty="0"/>
              <a:t>Aboriginal philosophy, known as the Dreaming, is based on the inter-relation of people with all things in nature.</a:t>
            </a:r>
          </a:p>
          <a:p>
            <a:r>
              <a:rPr lang="en-GB" dirty="0">
                <a:solidFill>
                  <a:srgbClr val="202124"/>
                </a:solidFill>
                <a:latin typeface="+mj-lt"/>
                <a:ea typeface="Calibri" panose="020F0502020204030204" pitchFamily="34" charset="0"/>
              </a:rPr>
              <a:t>It is deeply embedded in i</a:t>
            </a:r>
            <a:r>
              <a:rPr lang="en-GB" sz="2000" dirty="0">
                <a:solidFill>
                  <a:srgbClr val="202124"/>
                </a:solidFill>
                <a:effectLst/>
                <a:latin typeface="+mj-lt"/>
                <a:ea typeface="Calibri" panose="020F0502020204030204" pitchFamily="34" charset="0"/>
              </a:rPr>
              <a:t>ndigenous culture that communities should be caretakers of the environment</a:t>
            </a:r>
            <a:endParaRPr lang="en-US" sz="2000" dirty="0"/>
          </a:p>
          <a:p>
            <a:r>
              <a:rPr lang="en-GB" dirty="0">
                <a:effectLst/>
                <a:latin typeface="+mj-lt"/>
              </a:rPr>
              <a:t>This involves protecting their lands, respecting wildlife and utilizing traditional knowledge passed down through generations</a:t>
            </a:r>
          </a:p>
          <a:p>
            <a:endParaRPr lang="en-US" sz="2000" dirty="0"/>
          </a:p>
          <a:p>
            <a:endParaRPr lang="en-GB" dirty="0">
              <a:latin typeface="+mj-lt"/>
            </a:endParaRPr>
          </a:p>
        </p:txBody>
      </p:sp>
    </p:spTree>
    <p:extLst>
      <p:ext uri="{BB962C8B-B14F-4D97-AF65-F5344CB8AC3E}">
        <p14:creationId xmlns:p14="http://schemas.microsoft.com/office/powerpoint/2010/main" val="31649542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71D4D6-126B-F440-9F59-764231AD5B57}"/>
              </a:ext>
            </a:extLst>
          </p:cNvPr>
          <p:cNvSpPr>
            <a:spLocks noGrp="1"/>
          </p:cNvSpPr>
          <p:nvPr>
            <p:ph type="title"/>
          </p:nvPr>
        </p:nvSpPr>
        <p:spPr/>
        <p:txBody>
          <a:bodyPr/>
          <a:lstStyle/>
          <a:p>
            <a:r>
              <a:rPr lang="en-US" dirty="0"/>
              <a:t>James Cook’s ‘Discovery’  </a:t>
            </a:r>
          </a:p>
        </p:txBody>
      </p:sp>
      <p:sp>
        <p:nvSpPr>
          <p:cNvPr id="4" name="Content Placeholder 2">
            <a:extLst>
              <a:ext uri="{FF2B5EF4-FFF2-40B4-BE49-F238E27FC236}">
                <a16:creationId xmlns:a16="http://schemas.microsoft.com/office/drawing/2014/main" id="{EAD8F6D5-3F58-CF4B-916A-2942329A4EAB}"/>
              </a:ext>
            </a:extLst>
          </p:cNvPr>
          <p:cNvSpPr txBox="1">
            <a:spLocks/>
          </p:cNvSpPr>
          <p:nvPr/>
        </p:nvSpPr>
        <p:spPr>
          <a:xfrm>
            <a:off x="1371600" y="1780032"/>
            <a:ext cx="5962786" cy="4087368"/>
          </a:xfrm>
          <a:prstGeom prst="rect">
            <a:avLst/>
          </a:prstGeom>
        </p:spPr>
        <p:txBody>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a:lnSpc>
                <a:spcPct val="90000"/>
              </a:lnSpc>
            </a:pPr>
            <a:r>
              <a:rPr lang="en-US" sz="2000" dirty="0"/>
              <a:t>In 1770, James Cook arrived in  Australia and proclaimed that he has ‘discovered’ Australia </a:t>
            </a:r>
          </a:p>
          <a:p>
            <a:pPr lvl="1">
              <a:lnSpc>
                <a:spcPct val="90000"/>
              </a:lnSpc>
            </a:pPr>
            <a:r>
              <a:rPr lang="en-US" sz="2000" dirty="0"/>
              <a:t>Initial contact with aboriginal </a:t>
            </a:r>
            <a:r>
              <a:rPr lang="en-US" dirty="0"/>
              <a:t>peoples</a:t>
            </a:r>
            <a:r>
              <a:rPr lang="en-US" sz="2000" dirty="0"/>
              <a:t> was friendly and then first conflict began in X – happened time and time again.</a:t>
            </a:r>
            <a:endParaRPr lang="en-US" dirty="0"/>
          </a:p>
          <a:p>
            <a:pPr>
              <a:lnSpc>
                <a:spcPct val="90000"/>
              </a:lnSpc>
            </a:pPr>
            <a:r>
              <a:rPr lang="en-US" dirty="0"/>
              <a:t>In </a:t>
            </a:r>
            <a:r>
              <a:rPr lang="en-US" sz="2000" dirty="0"/>
              <a:t>1778,  the first British convicts were sent to Botany Bay as a cheap way of disposing of criminals.</a:t>
            </a:r>
          </a:p>
          <a:p>
            <a:pPr>
              <a:lnSpc>
                <a:spcPct val="90000"/>
              </a:lnSpc>
            </a:pPr>
            <a:endParaRPr lang="en-US" sz="2000" dirty="0"/>
          </a:p>
          <a:p>
            <a:pPr>
              <a:lnSpc>
                <a:spcPct val="90000"/>
              </a:lnSpc>
            </a:pPr>
            <a:r>
              <a:rPr lang="en-US" sz="2000" dirty="0"/>
              <a:t>Violence and diseases such as smallpox brought to the area by Europeans unfortunately killed many of the Aboriginal peoples.</a:t>
            </a:r>
          </a:p>
        </p:txBody>
      </p:sp>
      <p:pic>
        <p:nvPicPr>
          <p:cNvPr id="5" name="Picture 4">
            <a:extLst>
              <a:ext uri="{FF2B5EF4-FFF2-40B4-BE49-F238E27FC236}">
                <a16:creationId xmlns:a16="http://schemas.microsoft.com/office/drawing/2014/main" id="{6829A70C-CB14-164E-AB27-992A16426B34}"/>
              </a:ext>
            </a:extLst>
          </p:cNvPr>
          <p:cNvPicPr>
            <a:picLocks noChangeAspect="1"/>
          </p:cNvPicPr>
          <p:nvPr/>
        </p:nvPicPr>
        <p:blipFill rotWithShape="1">
          <a:blip r:embed="rId3"/>
          <a:srcRect l="1" r="16842" b="8276"/>
          <a:stretch/>
        </p:blipFill>
        <p:spPr>
          <a:xfrm>
            <a:off x="7233557" y="0"/>
            <a:ext cx="4958451" cy="685800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14279935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FEEE2"/>
        </a:solidFill>
        <a:effectLst/>
      </p:bgPr>
    </p:bg>
    <p:spTree>
      <p:nvGrpSpPr>
        <p:cNvPr id="1" name=""/>
        <p:cNvGrpSpPr/>
        <p:nvPr/>
      </p:nvGrpSpPr>
      <p:grpSpPr>
        <a:xfrm>
          <a:off x="0" y="0"/>
          <a:ext cx="0" cy="0"/>
          <a:chOff x="0" y="0"/>
          <a:chExt cx="0" cy="0"/>
        </a:xfrm>
      </p:grpSpPr>
      <p:pic>
        <p:nvPicPr>
          <p:cNvPr id="5" name="Picture 4" descr="A painting of a group of people standing on a beach with a flag&#10;&#10;Description automatically generated with low confidence">
            <a:extLst>
              <a:ext uri="{FF2B5EF4-FFF2-40B4-BE49-F238E27FC236}">
                <a16:creationId xmlns:a16="http://schemas.microsoft.com/office/drawing/2014/main" id="{F29B51D8-77AD-79ED-1256-AA852C649B78}"/>
              </a:ext>
            </a:extLst>
          </p:cNvPr>
          <p:cNvPicPr>
            <a:picLocks noChangeAspect="1"/>
          </p:cNvPicPr>
          <p:nvPr/>
        </p:nvPicPr>
        <p:blipFill rotWithShape="1">
          <a:blip r:embed="rId3"/>
          <a:srcRect l="18949" r="19102" b="1"/>
          <a:stretch/>
        </p:blipFill>
        <p:spPr>
          <a:xfrm>
            <a:off x="7108605" y="1428750"/>
            <a:ext cx="4556015" cy="4504520"/>
          </a:xfrm>
          <a:prstGeom prst="rect">
            <a:avLst/>
          </a:prstGeom>
        </p:spPr>
      </p:pic>
      <p:sp>
        <p:nvSpPr>
          <p:cNvPr id="4" name="TextBox 3">
            <a:extLst>
              <a:ext uri="{FF2B5EF4-FFF2-40B4-BE49-F238E27FC236}">
                <a16:creationId xmlns:a16="http://schemas.microsoft.com/office/drawing/2014/main" id="{C8DBDF45-307C-04BC-C521-EAE6CCF2724E}"/>
              </a:ext>
            </a:extLst>
          </p:cNvPr>
          <p:cNvSpPr txBox="1"/>
          <p:nvPr/>
        </p:nvSpPr>
        <p:spPr>
          <a:xfrm>
            <a:off x="7290829" y="2203553"/>
            <a:ext cx="4543684" cy="4504519"/>
          </a:xfrm>
          <a:prstGeom prst="rect">
            <a:avLst/>
          </a:prstGeom>
        </p:spPr>
        <p:txBody>
          <a:bodyPr vert="horz" lIns="91440" tIns="45720" rIns="91440" bIns="45720" rtlCol="0">
            <a:noAutofit/>
          </a:bodyPr>
          <a:lstStyle/>
          <a:p>
            <a:pPr marL="285750" indent="-228600">
              <a:lnSpc>
                <a:spcPct val="90000"/>
              </a:lnSpc>
              <a:spcAft>
                <a:spcPts val="600"/>
              </a:spcAft>
              <a:buFont typeface="Arial" panose="020B0604020202020204" pitchFamily="34" charset="0"/>
              <a:buChar char="•"/>
            </a:pPr>
            <a:endParaRPr lang="en-US" sz="2000" dirty="0"/>
          </a:p>
        </p:txBody>
      </p:sp>
      <p:sp>
        <p:nvSpPr>
          <p:cNvPr id="6" name="Title 1">
            <a:extLst>
              <a:ext uri="{FF2B5EF4-FFF2-40B4-BE49-F238E27FC236}">
                <a16:creationId xmlns:a16="http://schemas.microsoft.com/office/drawing/2014/main" id="{5F637B8D-0B07-1B49-885E-817AF9596337}"/>
              </a:ext>
            </a:extLst>
          </p:cNvPr>
          <p:cNvSpPr txBox="1">
            <a:spLocks/>
          </p:cNvSpPr>
          <p:nvPr/>
        </p:nvSpPr>
        <p:spPr>
          <a:xfrm>
            <a:off x="1371600" y="685800"/>
            <a:ext cx="10293020" cy="1485900"/>
          </a:xfrm>
          <a:prstGeom prst="rect">
            <a:avLst/>
          </a:prstGeom>
        </p:spPr>
        <p:txBody>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r>
              <a:rPr lang="en-US" dirty="0"/>
              <a:t>British Settlement</a:t>
            </a:r>
          </a:p>
        </p:txBody>
      </p:sp>
      <p:sp>
        <p:nvSpPr>
          <p:cNvPr id="7" name="Content Placeholder 2">
            <a:extLst>
              <a:ext uri="{FF2B5EF4-FFF2-40B4-BE49-F238E27FC236}">
                <a16:creationId xmlns:a16="http://schemas.microsoft.com/office/drawing/2014/main" id="{F3A9F39C-2E31-184D-BDD3-4706291D6296}"/>
              </a:ext>
            </a:extLst>
          </p:cNvPr>
          <p:cNvSpPr txBox="1">
            <a:spLocks/>
          </p:cNvSpPr>
          <p:nvPr/>
        </p:nvSpPr>
        <p:spPr>
          <a:xfrm>
            <a:off x="1371600" y="1780032"/>
            <a:ext cx="5334886" cy="4087368"/>
          </a:xfrm>
          <a:prstGeom prst="rect">
            <a:avLst/>
          </a:prstGeom>
        </p:spPr>
        <p:txBody>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r>
              <a:rPr lang="en-US" dirty="0"/>
              <a:t>During the 1830s and 1840s, further settlers were encouraged by low employment rates in England</a:t>
            </a:r>
          </a:p>
          <a:p>
            <a:r>
              <a:rPr lang="en-US" dirty="0"/>
              <a:t>2.5 million British citizens moved to Australia and New Zealand during the 19th century</a:t>
            </a:r>
          </a:p>
          <a:p>
            <a:r>
              <a:rPr lang="en-US" dirty="0"/>
              <a:t>The 1851 goldrush in Victoria caused another 500,000 migrants to come to Australia</a:t>
            </a:r>
          </a:p>
          <a:p>
            <a:r>
              <a:rPr lang="en-US" dirty="0"/>
              <a:t>Larger and larger areas of land were seized and granted to the British settlers.</a:t>
            </a:r>
            <a:endParaRPr lang="en-US" sz="2000" dirty="0"/>
          </a:p>
          <a:p>
            <a:endParaRPr lang="en-GB" dirty="0">
              <a:latin typeface="+mj-lt"/>
            </a:endParaRPr>
          </a:p>
        </p:txBody>
      </p:sp>
    </p:spTree>
    <p:extLst>
      <p:ext uri="{BB962C8B-B14F-4D97-AF65-F5344CB8AC3E}">
        <p14:creationId xmlns:p14="http://schemas.microsoft.com/office/powerpoint/2010/main" val="3345209842"/>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rop">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353</TotalTime>
  <Words>3949</Words>
  <Application>Microsoft Macintosh PowerPoint</Application>
  <PresentationFormat>Widescreen</PresentationFormat>
  <Paragraphs>178</Paragraphs>
  <Slides>20</Slides>
  <Notes>19</Notes>
  <HiddenSlides>0</HiddenSlides>
  <MMClips>1</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20</vt:i4>
      </vt:variant>
    </vt:vector>
  </HeadingPairs>
  <TitlesOfParts>
    <vt:vector size="27" baseType="lpstr">
      <vt:lpstr>Arial</vt:lpstr>
      <vt:lpstr>Calibri</vt:lpstr>
      <vt:lpstr>Calibri Light</vt:lpstr>
      <vt:lpstr>Franklin Gothic Book</vt:lpstr>
      <vt:lpstr>Times New Roman</vt:lpstr>
      <vt:lpstr>1_Office Theme</vt:lpstr>
      <vt:lpstr>Crop</vt:lpstr>
      <vt:lpstr>Australia</vt:lpstr>
      <vt:lpstr>Contents</vt:lpstr>
      <vt:lpstr>Geography of Australia</vt:lpstr>
      <vt:lpstr>Indigenous peoples of Australia</vt:lpstr>
      <vt:lpstr>PowerPoint Presentation</vt:lpstr>
      <vt:lpstr>PowerPoint Presentation</vt:lpstr>
      <vt:lpstr>PowerPoint Presentation</vt:lpstr>
      <vt:lpstr>James Cook’s ‘Discovery’  </vt:lpstr>
      <vt:lpstr>PowerPoint Presentation</vt:lpstr>
      <vt:lpstr>PowerPoint Presentation</vt:lpstr>
      <vt:lpstr>Impact on Aboriginal population</vt:lpstr>
      <vt:lpstr>PowerPoint Presentation</vt:lpstr>
      <vt:lpstr>PowerPoint Presentation</vt:lpstr>
      <vt:lpstr>Aboriginal Resistance</vt:lpstr>
      <vt:lpstr>Segregation</vt:lpstr>
      <vt:lpstr>Self governing Australia </vt:lpstr>
      <vt:lpstr>Aboriginal rights 20th C</vt:lpstr>
      <vt:lpstr>Reconciliation with Colonial Legacy</vt:lpstr>
      <vt:lpstr>Aboriginal rights today</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Australia</dc:title>
  <dc:creator>Seifu,AM (ug)</dc:creator>
  <cp:lastModifiedBy>Seifu,AM (ug)</cp:lastModifiedBy>
  <cp:revision>25</cp:revision>
  <dcterms:created xsi:type="dcterms:W3CDTF">2024-09-23T11:55:25Z</dcterms:created>
  <dcterms:modified xsi:type="dcterms:W3CDTF">2024-10-04T19:02:19Z</dcterms:modified>
</cp:coreProperties>
</file>